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61" r:id="rId2"/>
    <p:sldId id="462" r:id="rId3"/>
    <p:sldId id="464" r:id="rId4"/>
    <p:sldId id="465" r:id="rId5"/>
    <p:sldId id="466" r:id="rId6"/>
    <p:sldId id="474" r:id="rId7"/>
    <p:sldId id="473" r:id="rId8"/>
    <p:sldId id="463" r:id="rId9"/>
    <p:sldId id="467" r:id="rId10"/>
    <p:sldId id="468" r:id="rId11"/>
    <p:sldId id="469" r:id="rId12"/>
    <p:sldId id="470" r:id="rId13"/>
    <p:sldId id="471" r:id="rId14"/>
    <p:sldId id="472" r:id="rId15"/>
    <p:sldId id="341" r:id="rId16"/>
    <p:sldId id="289" r:id="rId1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clrMru>
    <a:srgbClr val="38FF41"/>
    <a:srgbClr val="FFCC00"/>
    <a:srgbClr val="FF9900"/>
    <a:srgbClr val="FF3300"/>
    <a:srgbClr val="000066"/>
    <a:srgbClr val="0099CC"/>
    <a:srgbClr val="8080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416" y="-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2286" y="-11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emf"/><Relationship Id="rId1" Type="http://schemas.openxmlformats.org/officeDocument/2006/relationships/image" Target="../media/image25.emf"/><Relationship Id="rId2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" charset="0"/>
              </a:defRPr>
            </a:lvl1pPr>
          </a:lstStyle>
          <a:p>
            <a:pPr>
              <a:defRPr/>
            </a:pPr>
            <a:fld id="{36B8759C-367C-E94B-91BC-32AF140AD7E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7841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" charset="0"/>
              </a:defRPr>
            </a:lvl1pPr>
          </a:lstStyle>
          <a:p>
            <a:pPr>
              <a:defRPr/>
            </a:pPr>
            <a:fld id="{43E6586B-E028-0245-8CE0-8EACB5347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35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20C0B6F6-EDB6-ED4A-A1F8-8F52594033B5}" type="slidenum">
              <a:rPr lang="en-US" sz="1200">
                <a:latin typeface="Times" charset="0"/>
              </a:rPr>
              <a:pPr/>
              <a:t>1</a:t>
            </a:fld>
            <a:endParaRPr lang="en-US" sz="1200">
              <a:latin typeface="Times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3500" y="811213"/>
            <a:ext cx="4344988" cy="3259137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6138" y="4424363"/>
            <a:ext cx="5314950" cy="3667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3159" tIns="46580" rIns="93159" bIns="46580"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 typeface="Times New Roman" charset="0"/>
              <a:buNone/>
            </a:pPr>
            <a:fld id="{73A8FB1D-D1F6-614F-9B67-43B135E8C8EE}" type="datetime1">
              <a:rPr lang="en-GB" sz="1200">
                <a:latin typeface="Times New Roman" charset="0"/>
              </a:rPr>
              <a:pPr>
                <a:buFont typeface="Times New Roman" charset="0"/>
                <a:buNone/>
              </a:pPr>
              <a:t>19-05-16</a:t>
            </a:fld>
            <a:endParaRPr lang="en-GB" sz="1200">
              <a:latin typeface="Times New Roman" charset="0"/>
            </a:endParaRPr>
          </a:p>
        </p:txBody>
      </p:sp>
      <p:sp>
        <p:nvSpPr>
          <p:cNvPr id="58371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 typeface="Times New Roman" charset="0"/>
              <a:buNone/>
            </a:pPr>
            <a:fld id="{0E2AD140-9BF7-B043-BD98-5BB2112451A2}" type="slidenum">
              <a:rPr lang="en-GB" sz="1200">
                <a:latin typeface="Times New Roman" charset="0"/>
              </a:rPr>
              <a:pPr>
                <a:buFont typeface="Times New Roman" charset="0"/>
                <a:buNone/>
              </a:pPr>
              <a:t>16</a:t>
            </a:fld>
            <a:endParaRPr lang="en-GB" sz="1200">
              <a:latin typeface="Times New Roman" charset="0"/>
            </a:endParaRPr>
          </a:p>
        </p:txBody>
      </p:sp>
      <p:sp>
        <p:nvSpPr>
          <p:cNvPr id="58372" name="Text Box 2"/>
          <p:cNvSpPr txBox="1">
            <a:spLocks noChangeArrowheads="1"/>
          </p:cNvSpPr>
          <p:nvPr/>
        </p:nvSpPr>
        <p:spPr bwMode="auto">
          <a:xfrm>
            <a:off x="1169988" y="696913"/>
            <a:ext cx="46736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58373" name="Text Box 3"/>
          <p:cNvSpPr>
            <a:spLocks noGrp="1" noChangeArrowheads="1"/>
          </p:cNvSpPr>
          <p:nvPr>
            <p:ph type="body"/>
          </p:nvPr>
        </p:nvSpPr>
        <p:spPr>
          <a:xfrm>
            <a:off x="935038" y="4414838"/>
            <a:ext cx="5135562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0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" t="-2585"/>
          <a:stretch>
            <a:fillRect/>
          </a:stretch>
        </p:blipFill>
        <p:spPr bwMode="auto">
          <a:xfrm>
            <a:off x="6805613" y="5907088"/>
            <a:ext cx="182245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2"/>
          <p:cNvSpPr>
            <a:spLocks noChangeArrowheads="1"/>
          </p:cNvSpPr>
          <p:nvPr/>
        </p:nvSpPr>
        <p:spPr bwMode="auto">
          <a:xfrm>
            <a:off x="0" y="5599113"/>
            <a:ext cx="9144000" cy="287337"/>
          </a:xfrm>
          <a:prstGeom prst="rect">
            <a:avLst/>
          </a:prstGeom>
          <a:solidFill>
            <a:srgbClr val="0099CC"/>
          </a:solidFill>
          <a:ln w="9525">
            <a:solidFill>
              <a:srgbClr val="0099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nl-NL">
              <a:solidFill>
                <a:srgbClr val="808080"/>
              </a:solidFill>
              <a:latin typeface="Times" charset="0"/>
            </a:endParaRPr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81000"/>
            <a:ext cx="7734300" cy="685800"/>
          </a:xfrm>
        </p:spPr>
        <p:txBody>
          <a:bodyPr tIns="0" bIns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2000" y="1143000"/>
            <a:ext cx="7734300" cy="609600"/>
          </a:xfrm>
        </p:spPr>
        <p:txBody>
          <a:bodyPr tIns="0" bIns="0"/>
          <a:lstStyle>
            <a:lvl1pPr marL="0" indent="0">
              <a:buFontTx/>
              <a:buNone/>
              <a:defRPr sz="1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52475" y="5194300"/>
            <a:ext cx="79248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pPr>
              <a:defRPr/>
            </a:pPr>
            <a:fld id="{4259360D-8ECD-1B42-B718-5ABACAC6B46B}" type="datetime1">
              <a:rPr lang="en-US"/>
              <a:pPr>
                <a:defRPr/>
              </a:pPr>
              <a:t>19-05-16</a:t>
            </a:fld>
            <a:endParaRPr lang="en-US"/>
          </a:p>
        </p:txBody>
      </p:sp>
      <p:sp>
        <p:nvSpPr>
          <p:cNvPr id="8" name="Rectangle 6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477000" y="5621338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AD963-57AC-0B4F-A440-DBDD47DDF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0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C0FF1-5D86-A145-A14A-9EEDEE3B2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5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58775"/>
            <a:ext cx="1943100" cy="5248275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58775"/>
            <a:ext cx="5676900" cy="5248275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84253-04EC-1149-887D-831D28738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0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358775"/>
            <a:ext cx="7772400" cy="5248275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78033-0D0E-F940-9F9A-4DA1FF463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96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8775"/>
            <a:ext cx="7772400" cy="622300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125538"/>
            <a:ext cx="7772400" cy="44815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E4B01-C86C-9340-85B0-B71FAAC39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21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8775"/>
            <a:ext cx="7772400" cy="622300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125538"/>
            <a:ext cx="3810000" cy="4481512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25538"/>
            <a:ext cx="3810000" cy="4481512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08A2A-2B3E-6E46-A764-730ECCB10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0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71E15-4A7F-464B-A7D2-D34BC8A67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72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832AD-E80A-E844-B12F-DA7B3FFB6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4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125538"/>
            <a:ext cx="3810000" cy="4481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25538"/>
            <a:ext cx="3810000" cy="4481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05FD7-7739-F941-8CE4-2F0D7418F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7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9E417-6DB7-3745-89CB-4C4D754C9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6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917E2-85D8-7B4A-8F58-5FD0637E0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2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78704-09BF-9941-A8C8-41A322BBC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66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3264E-032B-964B-8E67-5CF3F2AC7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54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E501B-5844-4A46-B495-532539D42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3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2"/>
          <p:cNvSpPr>
            <a:spLocks noChangeArrowheads="1"/>
          </p:cNvSpPr>
          <p:nvPr/>
        </p:nvSpPr>
        <p:spPr bwMode="auto">
          <a:xfrm>
            <a:off x="0" y="6102350"/>
            <a:ext cx="9144000" cy="755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7" name="Picture 3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" b="23398"/>
          <a:stretch>
            <a:fillRect/>
          </a:stretch>
        </p:blipFill>
        <p:spPr bwMode="auto">
          <a:xfrm>
            <a:off x="6705600" y="6178550"/>
            <a:ext cx="19367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3"/>
          <p:cNvSpPr>
            <a:spLocks noChangeArrowheads="1"/>
          </p:cNvSpPr>
          <p:nvPr/>
        </p:nvSpPr>
        <p:spPr bwMode="auto">
          <a:xfrm>
            <a:off x="0" y="5805488"/>
            <a:ext cx="9144000" cy="287337"/>
          </a:xfrm>
          <a:prstGeom prst="rect">
            <a:avLst/>
          </a:prstGeom>
          <a:solidFill>
            <a:srgbClr val="0099CC"/>
          </a:solidFill>
          <a:ln w="9525">
            <a:solidFill>
              <a:srgbClr val="0099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nl-NL">
              <a:solidFill>
                <a:srgbClr val="808080"/>
              </a:solidFill>
              <a:latin typeface="Times" charset="0"/>
            </a:endParaRP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58775"/>
            <a:ext cx="77724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125538"/>
            <a:ext cx="7772400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477000" y="5837238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F88525B-DFF4-024E-B1D4-8B9363456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2" r:id="rId1"/>
    <p:sldLayoutId id="2147484529" r:id="rId2"/>
    <p:sldLayoutId id="2147484530" r:id="rId3"/>
    <p:sldLayoutId id="2147484531" r:id="rId4"/>
    <p:sldLayoutId id="2147484532" r:id="rId5"/>
    <p:sldLayoutId id="2147484533" r:id="rId6"/>
    <p:sldLayoutId id="2147484534" r:id="rId7"/>
    <p:sldLayoutId id="2147484535" r:id="rId8"/>
    <p:sldLayoutId id="2147484536" r:id="rId9"/>
    <p:sldLayoutId id="2147484537" r:id="rId10"/>
    <p:sldLayoutId id="2147484538" r:id="rId11"/>
    <p:sldLayoutId id="2147484539" r:id="rId12"/>
    <p:sldLayoutId id="2147484540" r:id="rId13"/>
    <p:sldLayoutId id="2147484541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99CC"/>
          </a:solidFill>
          <a:latin typeface="Tahoma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-65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-65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-65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-65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3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3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oleObject" Target="../embeddings/oleObject33.bin"/><Relationship Id="rId5" Type="http://schemas.openxmlformats.org/officeDocument/2006/relationships/image" Target="../media/image3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8.bin"/><Relationship Id="rId12" Type="http://schemas.openxmlformats.org/officeDocument/2006/relationships/image" Target="../media/image42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4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39.e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40.emf"/><Relationship Id="rId9" Type="http://schemas.openxmlformats.org/officeDocument/2006/relationships/oleObject" Target="../embeddings/oleObject37.bin"/><Relationship Id="rId10" Type="http://schemas.openxmlformats.org/officeDocument/2006/relationships/image" Target="../media/image41.emf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3.bin"/><Relationship Id="rId12" Type="http://schemas.openxmlformats.org/officeDocument/2006/relationships/image" Target="../media/image45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9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41.bin"/><Relationship Id="rId8" Type="http://schemas.openxmlformats.org/officeDocument/2006/relationships/image" Target="../media/image43.emf"/><Relationship Id="rId9" Type="http://schemas.openxmlformats.org/officeDocument/2006/relationships/oleObject" Target="../embeddings/oleObject42.bin"/><Relationship Id="rId10" Type="http://schemas.openxmlformats.org/officeDocument/2006/relationships/image" Target="../media/image4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1.e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image" Target="../media/image2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3.e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7.bin"/><Relationship Id="rId12" Type="http://schemas.openxmlformats.org/officeDocument/2006/relationships/image" Target="../media/image30.emf"/><Relationship Id="rId13" Type="http://schemas.openxmlformats.org/officeDocument/2006/relationships/oleObject" Target="../embeddings/oleObject28.bin"/><Relationship Id="rId14" Type="http://schemas.openxmlformats.org/officeDocument/2006/relationships/image" Target="../media/image31.emf"/><Relationship Id="rId15" Type="http://schemas.openxmlformats.org/officeDocument/2006/relationships/oleObject" Target="../embeddings/oleObject29.bin"/><Relationship Id="rId16" Type="http://schemas.openxmlformats.org/officeDocument/2006/relationships/image" Target="../media/image3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3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28.emf"/><Relationship Id="rId9" Type="http://schemas.openxmlformats.org/officeDocument/2006/relationships/oleObject" Target="../embeddings/oleObject26.bin"/><Relationship Id="rId10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055688" y="1181100"/>
            <a:ext cx="7054850" cy="2108200"/>
          </a:xfrm>
          <a:prstGeom prst="rect">
            <a:avLst/>
          </a:prstGeom>
          <a:solidFill>
            <a:srgbClr val="114F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195388" y="1397000"/>
            <a:ext cx="6762750" cy="1727200"/>
          </a:xfrm>
          <a:prstGeom prst="rect">
            <a:avLst/>
          </a:prstGeom>
          <a:solidFill>
            <a:srgbClr val="658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217613" y="1366838"/>
            <a:ext cx="6729412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 smtClean="0">
                <a:latin typeface="Times New Roman"/>
                <a:cs typeface="Times New Roman"/>
              </a:rPr>
              <a:t>Fundamental weights</a:t>
            </a:r>
          </a:p>
          <a:p>
            <a:pPr algn="ctr"/>
            <a:r>
              <a:rPr lang="en-US" sz="3600" dirty="0" smtClean="0">
                <a:latin typeface="Times New Roman"/>
                <a:cs typeface="Times New Roman"/>
              </a:rPr>
              <a:t>of</a:t>
            </a:r>
          </a:p>
          <a:p>
            <a:pPr algn="ctr"/>
            <a:r>
              <a:rPr lang="en-US" sz="3600" dirty="0" smtClean="0">
                <a:latin typeface="Times New Roman"/>
                <a:cs typeface="Times New Roman"/>
              </a:rPr>
              <a:t>a graph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1843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FAA229D-434B-8246-A062-936A4CD78923}" type="slidenum">
              <a:rPr lang="en-US" sz="1000"/>
              <a:pPr/>
              <a:t>1</a:t>
            </a:fld>
            <a:endParaRPr lang="en-US" sz="100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016000" y="3340100"/>
            <a:ext cx="70866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Times New Roman" charset="0"/>
              </a:rPr>
              <a:t>Piet Van Mieghem</a:t>
            </a:r>
          </a:p>
          <a:p>
            <a:pPr algn="ctr"/>
            <a:endParaRPr lang="en-US" dirty="0">
              <a:latin typeface="Times New Roman" charset="0"/>
            </a:endParaRPr>
          </a:p>
          <a:p>
            <a:pPr algn="ctr"/>
            <a:r>
              <a:rPr lang="en-US" sz="2000" i="1" dirty="0">
                <a:latin typeface="Times New Roman" charset="0"/>
              </a:rPr>
              <a:t>in collaboration with </a:t>
            </a:r>
            <a:r>
              <a:rPr lang="en-US" sz="2000" i="1" dirty="0" err="1" smtClean="0">
                <a:latin typeface="Times New Roman" charset="0"/>
              </a:rPr>
              <a:t>Xiangrong</a:t>
            </a:r>
            <a:r>
              <a:rPr lang="en-US" sz="2000" i="1" dirty="0" smtClean="0">
                <a:latin typeface="Times New Roman" charset="0"/>
              </a:rPr>
              <a:t> Wang</a:t>
            </a:r>
            <a:endParaRPr lang="en-US" sz="2000" i="1" dirty="0">
              <a:latin typeface="Times New Roman" charset="0"/>
            </a:endParaRPr>
          </a:p>
        </p:txBody>
      </p:sp>
      <p:pic>
        <p:nvPicPr>
          <p:cNvPr id="8" name="内容占位符 6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" y="9953625"/>
            <a:ext cx="1524000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内容占位符 6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10106025"/>
            <a:ext cx="1524000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内容占位符 6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825" y="10258425"/>
            <a:ext cx="1524000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" y="6217503"/>
            <a:ext cx="3307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GB" sz="1400" b="1" dirty="0">
                <a:solidFill>
                  <a:schemeClr val="bg2"/>
                </a:solidFill>
              </a:rPr>
              <a:t>Spectra of graphs and applications</a:t>
            </a:r>
          </a:p>
          <a:p>
            <a:pPr eaLnBrk="1" hangingPunct="1"/>
            <a:r>
              <a:rPr lang="en-GB" sz="1400" b="1" dirty="0">
                <a:solidFill>
                  <a:schemeClr val="bg2"/>
                </a:solidFill>
              </a:rPr>
              <a:t>May 18-20, 2016,</a:t>
            </a:r>
            <a:r>
              <a:rPr lang="en-US" sz="1400" b="1" dirty="0">
                <a:solidFill>
                  <a:schemeClr val="bg2"/>
                </a:solidFill>
              </a:rPr>
              <a:t> Belgrade, </a:t>
            </a:r>
            <a:r>
              <a:rPr lang="en-US" sz="1400" b="1" dirty="0" smtClean="0">
                <a:solidFill>
                  <a:schemeClr val="bg2"/>
                </a:solidFill>
              </a:rPr>
              <a:t>Serbia</a:t>
            </a:r>
            <a:endParaRPr lang="en-GB" sz="14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4300" y="5054600"/>
            <a:ext cx="387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In honor of </a:t>
            </a:r>
            <a:r>
              <a:rPr lang="en-US" dirty="0" err="1" smtClean="0">
                <a:latin typeface="Times"/>
                <a:cs typeface="Times"/>
              </a:rPr>
              <a:t>Dragos</a:t>
            </a:r>
            <a:r>
              <a:rPr lang="en-US" dirty="0" smtClean="0">
                <a:latin typeface="Times"/>
                <a:cs typeface="Times"/>
              </a:rPr>
              <a:t> </a:t>
            </a:r>
            <a:r>
              <a:rPr lang="en-US" dirty="0" err="1" smtClean="0">
                <a:latin typeface="Times"/>
                <a:cs typeface="Times"/>
              </a:rPr>
              <a:t>Cvetkovic</a:t>
            </a:r>
            <a:endParaRPr 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404654673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58775"/>
            <a:ext cx="7772400" cy="622300"/>
          </a:xfrm>
        </p:spPr>
        <p:txBody>
          <a:bodyPr/>
          <a:lstStyle/>
          <a:p>
            <a:r>
              <a:rPr lang="en-US" dirty="0" smtClean="0"/>
              <a:t>Properties of the </a:t>
            </a:r>
            <a:r>
              <a:rPr lang="en-US" dirty="0" err="1" smtClean="0"/>
              <a:t>Laplacian</a:t>
            </a:r>
            <a:r>
              <a:rPr lang="en-US" dirty="0" smtClean="0"/>
              <a:t> matrix 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F71E15-4A7F-464B-A7D2-D34BC8A670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4500" y="1612900"/>
            <a:ext cx="7409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Since the all-one vector </a:t>
            </a:r>
            <a:r>
              <a:rPr lang="en-US" i="1" dirty="0" smtClean="0"/>
              <a:t>u</a:t>
            </a:r>
            <a:r>
              <a:rPr lang="en-US" dirty="0" smtClean="0"/>
              <a:t> is an eigenvector of any Q: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74986"/>
              </p:ext>
            </p:extLst>
          </p:nvPr>
        </p:nvGraphicFramePr>
        <p:xfrm>
          <a:off x="3554413" y="2171700"/>
          <a:ext cx="14319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30" name="Equation" r:id="rId3" imgW="622300" imgH="241300" progId="Equation.3">
                  <p:embed/>
                </p:oleObj>
              </mc:Choice>
              <mc:Fallback>
                <p:oleObj name="Equation" r:id="rId3" imgW="622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54413" y="2171700"/>
                        <a:ext cx="1431925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Down Arrow 14"/>
          <p:cNvSpPr/>
          <p:nvPr/>
        </p:nvSpPr>
        <p:spPr bwMode="auto">
          <a:xfrm>
            <a:off x="4178300" y="2768600"/>
            <a:ext cx="139700" cy="4191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801" y="3251200"/>
            <a:ext cx="8679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the dual fundamental weight vector </a:t>
            </a:r>
            <a:r>
              <a:rPr lang="en-US" dirty="0" smtClean="0">
                <a:latin typeface="Symbol"/>
              </a:rPr>
              <a:t>f</a:t>
            </a:r>
            <a:r>
              <a:rPr lang="en-US" dirty="0" smtClean="0"/>
              <a:t> contains graph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161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fundamental </a:t>
            </a:r>
            <a:r>
              <a:rPr lang="en-US" dirty="0" err="1" smtClean="0"/>
              <a:t>Laplacian</a:t>
            </a:r>
            <a:r>
              <a:rPr lang="en-US" dirty="0" smtClean="0"/>
              <a:t> weight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F71E15-4A7F-464B-A7D2-D34BC8A670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74700" y="1295400"/>
            <a:ext cx="80757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Erdos-Renyi</a:t>
            </a:r>
            <a:r>
              <a:rPr lang="en-US" dirty="0" smtClean="0"/>
              <a:t> random graphs, we study the distribution</a:t>
            </a:r>
          </a:p>
          <a:p>
            <a:r>
              <a:rPr lang="en-US" dirty="0" smtClean="0"/>
              <a:t>of a </a:t>
            </a:r>
            <a:r>
              <a:rPr lang="en-US" i="1" dirty="0" smtClean="0"/>
              <a:t>randomly chosen component </a:t>
            </a:r>
            <a:r>
              <a:rPr lang="en-US" dirty="0" smtClean="0"/>
              <a:t>of </a:t>
            </a:r>
            <a:r>
              <a:rPr lang="en-US" dirty="0"/>
              <a:t>the dual fundamental </a:t>
            </a:r>
            <a:endParaRPr lang="en-US" dirty="0" smtClean="0"/>
          </a:p>
          <a:p>
            <a:r>
              <a:rPr lang="en-US" dirty="0" smtClean="0"/>
              <a:t>weight </a:t>
            </a:r>
            <a:r>
              <a:rPr lang="en-US" dirty="0"/>
              <a:t>vector </a:t>
            </a:r>
            <a:r>
              <a:rPr lang="en-US">
                <a:latin typeface="Symbol"/>
              </a:rPr>
              <a:t>f</a:t>
            </a:r>
            <a:r>
              <a:rPr lang="en-US"/>
              <a:t> </a:t>
            </a:r>
            <a:endParaRPr lang="en-US" smtClean="0"/>
          </a:p>
          <a:p>
            <a:r>
              <a:rPr lang="en-US" smtClean="0"/>
              <a:t>(</a:t>
            </a:r>
            <a:r>
              <a:rPr lang="en-US" sz="1600" dirty="0" smtClean="0"/>
              <a:t>which is not invariant to a </a:t>
            </a:r>
            <a:r>
              <a:rPr lang="en-US" sz="1600" smtClean="0"/>
              <a:t>node </a:t>
            </a:r>
            <a:r>
              <a:rPr lang="en-US" sz="1600" smtClean="0"/>
              <a:t>relabeling transformation </a:t>
            </a:r>
            <a:r>
              <a:rPr lang="en-US" sz="1600" dirty="0" smtClean="0"/>
              <a:t>as opposed to w!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134100"/>
            <a:ext cx="65536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808080"/>
                </a:solidFill>
              </a:rPr>
              <a:t>Wang, X. and P. Van Mieghem, 2015</a:t>
            </a:r>
            <a:r>
              <a:rPr lang="en-US" sz="1400" b="1" dirty="0" smtClean="0">
                <a:solidFill>
                  <a:srgbClr val="808080"/>
                </a:solidFill>
              </a:rPr>
              <a:t>, "</a:t>
            </a:r>
            <a:r>
              <a:rPr lang="en-US" sz="1400" b="1" dirty="0">
                <a:solidFill>
                  <a:srgbClr val="808080"/>
                </a:solidFill>
              </a:rPr>
              <a:t>Orthogonal Eigenvector Matrix </a:t>
            </a:r>
            <a:endParaRPr lang="en-US" sz="1400" b="1" dirty="0" smtClean="0">
              <a:solidFill>
                <a:srgbClr val="808080"/>
              </a:solidFill>
            </a:endParaRPr>
          </a:p>
          <a:p>
            <a:r>
              <a:rPr lang="en-US" sz="1400" b="1" dirty="0" smtClean="0">
                <a:solidFill>
                  <a:srgbClr val="808080"/>
                </a:solidFill>
              </a:rPr>
              <a:t>of </a:t>
            </a:r>
            <a:r>
              <a:rPr lang="en-US" sz="1400" b="1" dirty="0">
                <a:solidFill>
                  <a:srgbClr val="808080"/>
                </a:solidFill>
              </a:rPr>
              <a:t>the Laplacian", </a:t>
            </a:r>
            <a:r>
              <a:rPr lang="en-US" sz="1400" b="1" dirty="0" smtClean="0">
                <a:solidFill>
                  <a:srgbClr val="808080"/>
                </a:solidFill>
              </a:rPr>
              <a:t>Fourth </a:t>
            </a:r>
            <a:r>
              <a:rPr lang="en-US" sz="1400" b="1" dirty="0">
                <a:solidFill>
                  <a:srgbClr val="808080"/>
                </a:solidFill>
              </a:rPr>
              <a:t>International IEEE Workshop </a:t>
            </a:r>
            <a:r>
              <a:rPr lang="en-US" sz="1400" b="1" dirty="0" smtClean="0">
                <a:solidFill>
                  <a:srgbClr val="808080"/>
                </a:solidFill>
              </a:rPr>
              <a:t>on Complex </a:t>
            </a:r>
          </a:p>
          <a:p>
            <a:r>
              <a:rPr lang="en-US" sz="1400" b="1" dirty="0" smtClean="0">
                <a:solidFill>
                  <a:srgbClr val="808080"/>
                </a:solidFill>
              </a:rPr>
              <a:t>Networks </a:t>
            </a:r>
            <a:r>
              <a:rPr lang="en-US" sz="1400" b="1" dirty="0">
                <a:solidFill>
                  <a:srgbClr val="808080"/>
                </a:solidFill>
              </a:rPr>
              <a:t>and their Applications, November 23-27, Bangkok, Thailand.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910090"/>
              </p:ext>
            </p:extLst>
          </p:nvPr>
        </p:nvGraphicFramePr>
        <p:xfrm>
          <a:off x="4954588" y="3556000"/>
          <a:ext cx="1957387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84" name="Equation" r:id="rId3" imgW="850900" imgH="419100" progId="Equation.3">
                  <p:embed/>
                </p:oleObj>
              </mc:Choice>
              <mc:Fallback>
                <p:oleObj name="Equation" r:id="rId3" imgW="8509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4588" y="3556000"/>
                        <a:ext cx="1957387" cy="963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517435"/>
              </p:ext>
            </p:extLst>
          </p:nvPr>
        </p:nvGraphicFramePr>
        <p:xfrm>
          <a:off x="4954588" y="4778375"/>
          <a:ext cx="23653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85" name="Equation" r:id="rId5" imgW="1028700" imgH="393700" progId="Equation.3">
                  <p:embed/>
                </p:oleObj>
              </mc:Choice>
              <mc:Fallback>
                <p:oleObj name="Equation" r:id="rId5" imgW="1028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54588" y="4778375"/>
                        <a:ext cx="2365375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00100" y="3225800"/>
            <a:ext cx="40529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any uniformly at random</a:t>
            </a:r>
          </a:p>
          <a:p>
            <a:r>
              <a:rPr lang="en-US" dirty="0" smtClean="0"/>
              <a:t>chosen component: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054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975"/>
            <a:ext cx="7772400" cy="622300"/>
          </a:xfrm>
        </p:spPr>
        <p:txBody>
          <a:bodyPr/>
          <a:lstStyle/>
          <a:p>
            <a:r>
              <a:rPr lang="en-US" dirty="0" smtClean="0"/>
              <a:t>Probability density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F71E15-4A7F-464B-A7D2-D34BC8A670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 descr="pdf_phiU_N5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647700"/>
            <a:ext cx="8661400" cy="5511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7264400" y="1473200"/>
            <a:ext cx="11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50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332240"/>
              </p:ext>
            </p:extLst>
          </p:nvPr>
        </p:nvGraphicFramePr>
        <p:xfrm>
          <a:off x="342900" y="5922963"/>
          <a:ext cx="3154363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72" name="Equation" r:id="rId4" imgW="1371600" imgH="406400" progId="Equation.3">
                  <p:embed/>
                </p:oleObj>
              </mc:Choice>
              <mc:Fallback>
                <p:oleObj name="Equation" r:id="rId4" imgW="13716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900" y="5922963"/>
                        <a:ext cx="3154363" cy="935037"/>
                      </a:xfrm>
                      <a:prstGeom prst="rect">
                        <a:avLst/>
                      </a:prstGeom>
                      <a:ln w="28575" cmpd="sng">
                        <a:solidFill>
                          <a:srgbClr val="FF99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5908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accurate fit: super Gaussian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F71E15-4A7F-464B-A7D2-D34BC8A6705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940814"/>
              </p:ext>
            </p:extLst>
          </p:nvPr>
        </p:nvGraphicFramePr>
        <p:xfrm>
          <a:off x="438150" y="1316038"/>
          <a:ext cx="344646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9" name="Equation" r:id="rId3" imgW="1498600" imgH="292100" progId="Equation.3">
                  <p:embed/>
                </p:oleObj>
              </mc:Choice>
              <mc:Fallback>
                <p:oleObj name="Equation" r:id="rId3" imgW="14986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8150" y="1316038"/>
                        <a:ext cx="3446463" cy="673100"/>
                      </a:xfrm>
                      <a:prstGeom prst="rect">
                        <a:avLst/>
                      </a:prstGeom>
                      <a:ln w="28575" cmpd="sng">
                        <a:solidFill>
                          <a:srgbClr val="FF99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597350"/>
              </p:ext>
            </p:extLst>
          </p:nvPr>
        </p:nvGraphicFramePr>
        <p:xfrm>
          <a:off x="1435101" y="2314575"/>
          <a:ext cx="2133600" cy="801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0" name="Equation" r:id="rId5" imgW="1117600" imgH="419100" progId="Equation.3">
                  <p:embed/>
                </p:oleObj>
              </mc:Choice>
              <mc:Fallback>
                <p:oleObj name="Equation" r:id="rId5" imgW="11176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35101" y="2314575"/>
                        <a:ext cx="2133600" cy="801253"/>
                      </a:xfrm>
                      <a:prstGeom prst="rect">
                        <a:avLst/>
                      </a:prstGeom>
                      <a:ln w="28575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415584"/>
              </p:ext>
            </p:extLst>
          </p:nvPr>
        </p:nvGraphicFramePr>
        <p:xfrm>
          <a:off x="5362575" y="1060473"/>
          <a:ext cx="3400425" cy="1401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1" name="Equation" r:id="rId7" imgW="1943100" imgH="800100" progId="Equation.3">
                  <p:embed/>
                </p:oleObj>
              </mc:Choice>
              <mc:Fallback>
                <p:oleObj name="Equation" r:id="rId7" imgW="1943100" imgH="800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62575" y="1060473"/>
                        <a:ext cx="3400425" cy="1401739"/>
                      </a:xfrm>
                      <a:prstGeom prst="rect">
                        <a:avLst/>
                      </a:prstGeom>
                      <a:ln w="28575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281846"/>
              </p:ext>
            </p:extLst>
          </p:nvPr>
        </p:nvGraphicFramePr>
        <p:xfrm>
          <a:off x="1419225" y="2960688"/>
          <a:ext cx="6111875" cy="163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2" name="Equation" r:id="rId9" imgW="3517900" imgH="939800" progId="Equation.3">
                  <p:embed/>
                </p:oleObj>
              </mc:Choice>
              <mc:Fallback>
                <p:oleObj name="Equation" r:id="rId9" imgW="3517900" imgH="93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19225" y="2960688"/>
                        <a:ext cx="6111875" cy="1634389"/>
                      </a:xfrm>
                      <a:prstGeom prst="rect">
                        <a:avLst/>
                      </a:prstGeom>
                      <a:ln w="28575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667525"/>
              </p:ext>
            </p:extLst>
          </p:nvPr>
        </p:nvGraphicFramePr>
        <p:xfrm>
          <a:off x="3013075" y="4708525"/>
          <a:ext cx="172085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3" name="Equation" r:id="rId11" imgW="901700" imgH="406400" progId="Equation.3">
                  <p:embed/>
                </p:oleObj>
              </mc:Choice>
              <mc:Fallback>
                <p:oleObj name="Equation" r:id="rId11" imgW="9017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13075" y="4708525"/>
                        <a:ext cx="1720850" cy="777875"/>
                      </a:xfrm>
                      <a:prstGeom prst="rect">
                        <a:avLst/>
                      </a:prstGeom>
                      <a:ln w="28575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08000" y="4826000"/>
            <a:ext cx="1846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95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00138"/>
            <a:ext cx="8140700" cy="1376362"/>
          </a:xfrm>
        </p:spPr>
        <p:txBody>
          <a:bodyPr/>
          <a:lstStyle/>
          <a:p>
            <a:r>
              <a:rPr lang="en-US" dirty="0" smtClean="0"/>
              <a:t>Least number of bit representation problem of graphs seems open</a:t>
            </a:r>
          </a:p>
          <a:p>
            <a:r>
              <a:rPr lang="en-US" dirty="0" smtClean="0"/>
              <a:t>Four characteristic vectors (for the adjacency matrix A):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F71E15-4A7F-464B-A7D2-D34BC8A6705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276958"/>
              </p:ext>
            </p:extLst>
          </p:nvPr>
        </p:nvGraphicFramePr>
        <p:xfrm>
          <a:off x="4937125" y="3448050"/>
          <a:ext cx="125888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33" name="Equation" r:id="rId3" imgW="546100" imgH="203200" progId="Equation.3">
                  <p:embed/>
                </p:oleObj>
              </mc:Choice>
              <mc:Fallback>
                <p:oleObj name="Equation" r:id="rId3" imgW="546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37125" y="3448050"/>
                        <a:ext cx="1258888" cy="46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45554"/>
              </p:ext>
            </p:extLst>
          </p:nvPr>
        </p:nvGraphicFramePr>
        <p:xfrm>
          <a:off x="7007225" y="3490913"/>
          <a:ext cx="10541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34" name="Equation" r:id="rId5" imgW="457200" imgH="190500" progId="Equation.3">
                  <p:embed/>
                </p:oleObj>
              </mc:Choice>
              <mc:Fallback>
                <p:oleObj name="Equation" r:id="rId5" imgW="4572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07225" y="3490913"/>
                        <a:ext cx="105410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838931"/>
              </p:ext>
            </p:extLst>
          </p:nvPr>
        </p:nvGraphicFramePr>
        <p:xfrm>
          <a:off x="3043238" y="3502025"/>
          <a:ext cx="10826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35" name="Equation" r:id="rId7" imgW="469900" imgH="177800" progId="Equation.3">
                  <p:embed/>
                </p:oleObj>
              </mc:Choice>
              <mc:Fallback>
                <p:oleObj name="Equation" r:id="rId7" imgW="4699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3238" y="3502025"/>
                        <a:ext cx="1082675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622705"/>
              </p:ext>
            </p:extLst>
          </p:nvPr>
        </p:nvGraphicFramePr>
        <p:xfrm>
          <a:off x="3362325" y="2411413"/>
          <a:ext cx="275907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36" name="Equation" r:id="rId9" imgW="990600" imgH="190500" progId="Equation.3">
                  <p:embed/>
                </p:oleObj>
              </mc:Choice>
              <mc:Fallback>
                <p:oleObj name="Equation" r:id="rId9" imgW="9906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5" y="2411413"/>
                        <a:ext cx="2759075" cy="531812"/>
                      </a:xfrm>
                      <a:prstGeom prst="rect">
                        <a:avLst/>
                      </a:prstGeom>
                      <a:noFill/>
                      <a:ln w="38100" cmpd="sng">
                        <a:solidFill>
                          <a:srgbClr val="FF99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193221"/>
              </p:ext>
            </p:extLst>
          </p:nvPr>
        </p:nvGraphicFramePr>
        <p:xfrm>
          <a:off x="1190625" y="3540125"/>
          <a:ext cx="1054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37" name="Equation" r:id="rId11" imgW="457200" imgH="177800" progId="Equation.3">
                  <p:embed/>
                </p:oleObj>
              </mc:Choice>
              <mc:Fallback>
                <p:oleObj name="Equation" r:id="rId11" imgW="4572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0625" y="3540125"/>
                        <a:ext cx="1054100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0" y="4254500"/>
            <a:ext cx="8309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sufficient, graph representation condensation to </a:t>
            </a:r>
            <a:r>
              <a:rPr lang="en-US" i="1" dirty="0" smtClean="0"/>
              <a:t>4aN</a:t>
            </a:r>
            <a:r>
              <a:rPr lang="en-US" dirty="0" smtClean="0"/>
              <a:t> bits!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197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054ABAF4-CB4B-2045-9291-19B2383996B0}" type="slidenum">
              <a:rPr lang="en-US" sz="1000"/>
              <a:pPr/>
              <a:t>15</a:t>
            </a:fld>
            <a:endParaRPr lang="en-US" sz="100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184150"/>
            <a:ext cx="8591550" cy="622300"/>
          </a:xfrm>
        </p:spPr>
        <p:txBody>
          <a:bodyPr/>
          <a:lstStyle/>
          <a:p>
            <a:pPr algn="ctr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Plan: second edition by 2020</a:t>
            </a:r>
            <a:endParaRPr lang="en-GB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6324" name="Picture 6" descr="Graph_Spectra_CU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911225"/>
            <a:ext cx="2808288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6900" y="5016500"/>
            <a:ext cx="85089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Any help (your new papers, results that I missed, comments)  </a:t>
            </a:r>
          </a:p>
          <a:p>
            <a:r>
              <a:rPr lang="en-US" dirty="0" smtClean="0"/>
              <a:t>will be acknowledged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477000" y="5837238"/>
            <a:ext cx="189865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160511D-561E-3845-BFF3-54CF43BE9E97}" type="slidenum">
              <a:rPr lang="en-GB" sz="1000"/>
              <a:pPr/>
              <a:t>16</a:t>
            </a:fld>
            <a:endParaRPr lang="en-GB" sz="1000"/>
          </a:p>
        </p:txBody>
      </p:sp>
      <p:pic>
        <p:nvPicPr>
          <p:cNvPr id="57346" name="Picture 13" descr="library"/>
          <p:cNvPicPr>
            <a:picLocks noChangeAspect="1" noChangeArrowheads="1"/>
          </p:cNvPicPr>
          <p:nvPr/>
        </p:nvPicPr>
        <p:blipFill>
          <a:blip r:embed="rId3">
            <a:lum bright="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0" y="3233738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3"/>
          <p:cNvSpPr>
            <a:spLocks noChangeArrowheads="1"/>
          </p:cNvSpPr>
          <p:nvPr/>
        </p:nvSpPr>
        <p:spPr bwMode="auto">
          <a:xfrm>
            <a:off x="0" y="3252788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Rectangle 5"/>
          <p:cNvSpPr>
            <a:spLocks noChangeArrowheads="1"/>
          </p:cNvSpPr>
          <p:nvPr/>
        </p:nvSpPr>
        <p:spPr bwMode="auto">
          <a:xfrm>
            <a:off x="0" y="3228975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Rectangle 6"/>
          <p:cNvSpPr>
            <a:spLocks noChangeArrowheads="1"/>
          </p:cNvSpPr>
          <p:nvPr/>
        </p:nvSpPr>
        <p:spPr bwMode="auto">
          <a:xfrm>
            <a:off x="0" y="3205163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Rectangle 7"/>
          <p:cNvSpPr>
            <a:spLocks noChangeArrowheads="1"/>
          </p:cNvSpPr>
          <p:nvPr/>
        </p:nvSpPr>
        <p:spPr bwMode="auto">
          <a:xfrm>
            <a:off x="0" y="3171825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Text Box 9"/>
          <p:cNvSpPr txBox="1">
            <a:spLocks noChangeArrowheads="1"/>
          </p:cNvSpPr>
          <p:nvPr/>
        </p:nvSpPr>
        <p:spPr bwMode="auto">
          <a:xfrm>
            <a:off x="250825" y="1412875"/>
            <a:ext cx="86423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buFont typeface="Arial" charset="0"/>
              <a:buNone/>
            </a:pPr>
            <a:endParaRPr lang="en-GB" sz="3200" b="1">
              <a:solidFill>
                <a:schemeClr val="accent2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endParaRPr lang="en-GB" sz="3200" b="1">
              <a:solidFill>
                <a:schemeClr val="accent2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en-GB" sz="3600" b="1">
                <a:solidFill>
                  <a:schemeClr val="accent2"/>
                </a:solidFill>
                <a:latin typeface="Arial" charset="0"/>
              </a:rPr>
              <a:t>Thank You</a:t>
            </a:r>
          </a:p>
          <a:p>
            <a:pPr algn="ctr">
              <a:buFont typeface="Arial" charset="0"/>
              <a:buNone/>
            </a:pPr>
            <a:endParaRPr lang="en-GB" b="1">
              <a:solidFill>
                <a:schemeClr val="accent2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endParaRPr lang="en-GB" b="1">
              <a:solidFill>
                <a:schemeClr val="accent2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endParaRPr lang="en-GB" b="1">
              <a:solidFill>
                <a:schemeClr val="accent2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endParaRPr lang="en-GB" sz="1800" b="1">
              <a:solidFill>
                <a:srgbClr val="B0BAEE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endParaRPr lang="en-GB" sz="1800" b="1">
              <a:solidFill>
                <a:srgbClr val="B0BAEE"/>
              </a:solidFill>
              <a:latin typeface="Arial" charset="0"/>
            </a:endParaRPr>
          </a:p>
          <a:p>
            <a:pPr algn="r">
              <a:buFont typeface="Arial" charset="0"/>
              <a:buNone/>
            </a:pPr>
            <a:r>
              <a:rPr lang="en-GB" b="1">
                <a:solidFill>
                  <a:srgbClr val="B0BAEE"/>
                </a:solidFill>
                <a:latin typeface="Arial" charset="0"/>
              </a:rPr>
              <a:t>Piet Van Mieghem</a:t>
            </a:r>
          </a:p>
          <a:p>
            <a:pPr algn="r">
              <a:buFont typeface="Arial" charset="0"/>
              <a:buNone/>
            </a:pPr>
            <a:r>
              <a:rPr lang="en-GB" b="1">
                <a:solidFill>
                  <a:srgbClr val="B0BAEE"/>
                </a:solidFill>
                <a:latin typeface="Arial" charset="0"/>
              </a:rPr>
              <a:t>NAS, TUDelft</a:t>
            </a:r>
          </a:p>
          <a:p>
            <a:pPr algn="r">
              <a:buFont typeface="Arial" charset="0"/>
              <a:buNone/>
            </a:pPr>
            <a:r>
              <a:rPr lang="en-GB" b="1">
                <a:solidFill>
                  <a:srgbClr val="B0BAEE"/>
                </a:solidFill>
                <a:latin typeface="Arial" charset="0"/>
              </a:rPr>
              <a:t>P.F.A.VanMieghem@tudelft.nl</a:t>
            </a:r>
          </a:p>
          <a:p>
            <a:pPr algn="ctr">
              <a:buFont typeface="Arial" charset="0"/>
              <a:buNone/>
            </a:pPr>
            <a:endParaRPr lang="en-GB" sz="1800" b="1">
              <a:solidFill>
                <a:srgbClr val="546ADA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93675"/>
            <a:ext cx="7772400" cy="6223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960438"/>
            <a:ext cx="8547100" cy="4481512"/>
          </a:xfrm>
        </p:spPr>
        <p:txBody>
          <a:bodyPr/>
          <a:lstStyle/>
          <a:p>
            <a:r>
              <a:rPr lang="en-US" dirty="0" smtClean="0"/>
              <a:t>Any </a:t>
            </a:r>
            <a:r>
              <a:rPr lang="en-US" dirty="0" smtClean="0"/>
              <a:t>simple </a:t>
            </a:r>
            <a:r>
              <a:rPr lang="en-US" dirty="0" smtClean="0"/>
              <a:t>graph </a:t>
            </a:r>
            <a:r>
              <a:rPr lang="en-US" dirty="0" smtClean="0"/>
              <a:t>on </a:t>
            </a:r>
            <a:r>
              <a:rPr lang="en-US" i="1" dirty="0" smtClean="0"/>
              <a:t>N</a:t>
            </a:r>
            <a:r>
              <a:rPr lang="en-US" dirty="0" smtClean="0"/>
              <a:t> nodes can be represented by N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– N bits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“Big Data Age” </a:t>
            </a:r>
            <a:r>
              <a:rPr lang="en-US" dirty="0" smtClean="0"/>
              <a:t>asks for </a:t>
            </a:r>
            <a:r>
              <a:rPr lang="en-US" dirty="0" smtClean="0"/>
              <a:t>“less” </a:t>
            </a:r>
            <a:r>
              <a:rPr lang="en-US" dirty="0" smtClean="0"/>
              <a:t>bits (storage) </a:t>
            </a:r>
            <a:endParaRPr lang="en-US" dirty="0" smtClean="0"/>
          </a:p>
          <a:p>
            <a:r>
              <a:rPr lang="en-US" i="1" dirty="0" smtClean="0"/>
              <a:t>History in brief</a:t>
            </a:r>
            <a:r>
              <a:rPr lang="en-US" dirty="0" smtClean="0"/>
              <a:t>:</a:t>
            </a:r>
          </a:p>
          <a:p>
            <a:pPr lvl="1"/>
            <a:r>
              <a:rPr lang="en-US" i="1" dirty="0" err="1" smtClean="0"/>
              <a:t>Cvetkovic</a:t>
            </a:r>
            <a:r>
              <a:rPr lang="en-US" dirty="0" smtClean="0"/>
              <a:t>: introduction of “graph angles”</a:t>
            </a:r>
          </a:p>
          <a:p>
            <a:pPr lvl="1"/>
            <a:r>
              <a:rPr lang="en-US" i="1" dirty="0" err="1" smtClean="0"/>
              <a:t>Haemers</a:t>
            </a:r>
            <a:r>
              <a:rPr lang="en-US" i="1" dirty="0" smtClean="0"/>
              <a:t> </a:t>
            </a:r>
            <a:r>
              <a:rPr lang="en-US" i="1" dirty="0" smtClean="0"/>
              <a:t>and van Dam</a:t>
            </a:r>
            <a:r>
              <a:rPr lang="en-US" dirty="0" smtClean="0"/>
              <a:t>: the vector of eigenvalues, called the spectrum, is a good </a:t>
            </a:r>
            <a:r>
              <a:rPr lang="en-US" i="1" dirty="0" smtClean="0"/>
              <a:t>signature</a:t>
            </a:r>
            <a:r>
              <a:rPr lang="en-US" dirty="0" smtClean="0"/>
              <a:t> with </a:t>
            </a:r>
            <a:r>
              <a:rPr lang="en-US" i="1" dirty="0" err="1" smtClean="0"/>
              <a:t>aN</a:t>
            </a:r>
            <a:r>
              <a:rPr lang="en-US" dirty="0" smtClean="0"/>
              <a:t> bits </a:t>
            </a:r>
            <a:br>
              <a:rPr lang="en-US" dirty="0" smtClean="0"/>
            </a:br>
            <a:r>
              <a:rPr lang="en-US" sz="1600" dirty="0" smtClean="0"/>
              <a:t>(</a:t>
            </a:r>
            <a:r>
              <a:rPr lang="en-US" sz="1600" i="1" dirty="0" smtClean="0"/>
              <a:t>a</a:t>
            </a:r>
            <a:r>
              <a:rPr lang="en-US" sz="1600" dirty="0" smtClean="0"/>
              <a:t> = number of bits for a real number in a computer)</a:t>
            </a:r>
          </a:p>
          <a:p>
            <a:pPr lvl="1"/>
            <a:r>
              <a:rPr lang="en-US" dirty="0" err="1" smtClean="0"/>
              <a:t>Cospectral</a:t>
            </a:r>
            <a:r>
              <a:rPr lang="en-US" dirty="0" smtClean="0"/>
              <a:t> </a:t>
            </a:r>
            <a:r>
              <a:rPr lang="en-US" dirty="0" smtClean="0"/>
              <a:t>Graphs (e.g. </a:t>
            </a:r>
            <a:r>
              <a:rPr lang="en-US" dirty="0" err="1" smtClean="0"/>
              <a:t>iso</a:t>
            </a:r>
            <a:r>
              <a:rPr lang="en-US" dirty="0" smtClean="0"/>
              <a:t>/auto-</a:t>
            </a:r>
            <a:r>
              <a:rPr lang="en-US" dirty="0" err="1" smtClean="0"/>
              <a:t>morphisms</a:t>
            </a:r>
            <a:r>
              <a:rPr lang="en-US" dirty="0" smtClean="0"/>
              <a:t>, </a:t>
            </a:r>
            <a:r>
              <a:rPr lang="en-US" dirty="0" err="1" smtClean="0"/>
              <a:t>Godsil</a:t>
            </a:r>
            <a:r>
              <a:rPr lang="en-US" dirty="0" smtClean="0"/>
              <a:t>-McKay switching)</a:t>
            </a:r>
            <a:endParaRPr lang="en-US" dirty="0"/>
          </a:p>
          <a:p>
            <a:r>
              <a:rPr lang="en-US" i="1" dirty="0" smtClean="0"/>
              <a:t>Aim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search for most compact representation that allows to reconstruct the graph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F71E15-4A7F-464B-A7D2-D34BC8A670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5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Eigenvalues and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eigenvectors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90CA387-AD65-5F44-8CE7-382C818562AD}" type="slidenum">
              <a:rPr lang="en-US" sz="1000"/>
              <a:pPr/>
              <a:t>3</a:t>
            </a:fld>
            <a:endParaRPr lang="en-US" sz="100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130550" y="1143000"/>
          <a:ext cx="15208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" name="Equation" r:id="rId3" imgW="546100" imgH="177800" progId="Equation.3">
                  <p:embed/>
                </p:oleObj>
              </mc:Choice>
              <mc:Fallback>
                <p:oleObj name="Equation" r:id="rId3" imgW="5461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0550" y="1143000"/>
                        <a:ext cx="15208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965200" y="1695450"/>
          <a:ext cx="7315200" cy="175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" name="Equation" r:id="rId5" imgW="4191000" imgH="1003300" progId="Equation.DSMT4">
                  <p:embed/>
                </p:oleObj>
              </mc:Choice>
              <mc:Fallback>
                <p:oleObj name="Equation" r:id="rId5" imgW="4191000" imgH="1003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1695450"/>
                        <a:ext cx="7315200" cy="175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0" name="Object 4"/>
          <p:cNvGraphicFramePr>
            <a:graphicFrameLocks noChangeAspect="1"/>
          </p:cNvGraphicFramePr>
          <p:nvPr/>
        </p:nvGraphicFramePr>
        <p:xfrm>
          <a:off x="2765425" y="3675063"/>
          <a:ext cx="17684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" name="Equation" r:id="rId7" imgW="635000" imgH="165100" progId="Equation.3">
                  <p:embed/>
                </p:oleObj>
              </mc:Choice>
              <mc:Fallback>
                <p:oleObj name="Equation" r:id="rId7" imgW="6350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3675063"/>
                        <a:ext cx="17684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490665"/>
              </p:ext>
            </p:extLst>
          </p:nvPr>
        </p:nvGraphicFramePr>
        <p:xfrm>
          <a:off x="2128838" y="4559300"/>
          <a:ext cx="5022850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" name="Equation" r:id="rId9" imgW="1803400" imgH="444500" progId="Equation.3">
                  <p:embed/>
                </p:oleObj>
              </mc:Choice>
              <mc:Fallback>
                <p:oleObj name="Equation" r:id="rId9" imgW="18034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838" y="4559300"/>
                        <a:ext cx="5022850" cy="1239838"/>
                      </a:xfrm>
                      <a:prstGeom prst="rect">
                        <a:avLst/>
                      </a:prstGeom>
                      <a:noFill/>
                      <a:ln w="38100" cmpd="sng">
                        <a:solidFill>
                          <a:srgbClr val="FF99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749800" y="3602038"/>
            <a:ext cx="3336925" cy="538162"/>
            <a:chOff x="4749800" y="3602038"/>
            <a:chExt cx="3336925" cy="538162"/>
          </a:xfrm>
        </p:grpSpPr>
        <p:graphicFrame>
          <p:nvGraphicFramePr>
            <p:cNvPr id="43017" name="Object 6"/>
            <p:cNvGraphicFramePr>
              <a:graphicFrameLocks noChangeAspect="1"/>
            </p:cNvGraphicFramePr>
            <p:nvPr/>
          </p:nvGraphicFramePr>
          <p:xfrm>
            <a:off x="6070600" y="3602038"/>
            <a:ext cx="2016125" cy="531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7" name="Equation" r:id="rId11" imgW="723900" imgH="190500" progId="Equation.3">
                    <p:embed/>
                  </p:oleObj>
                </mc:Choice>
                <mc:Fallback>
                  <p:oleObj name="Equation" r:id="rId11" imgW="7239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0600" y="3602038"/>
                          <a:ext cx="2016125" cy="531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018" name="Right Arrow 9"/>
            <p:cNvSpPr>
              <a:spLocks noChangeArrowheads="1"/>
            </p:cNvSpPr>
            <p:nvPr/>
          </p:nvSpPr>
          <p:spPr bwMode="auto">
            <a:xfrm>
              <a:off x="4749800" y="3886200"/>
              <a:ext cx="1193800" cy="254000"/>
            </a:xfrm>
            <a:prstGeom prst="rightArrow">
              <a:avLst>
                <a:gd name="adj1" fmla="val 50000"/>
                <a:gd name="adj2" fmla="val 50003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7677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orthogonal matrix 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DF2CCE-D3E7-0F49-8761-A79EC69E974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2700" y="6172200"/>
            <a:ext cx="6981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Open</a:t>
            </a:r>
            <a:r>
              <a:rPr lang="en-US" b="1" dirty="0">
                <a:solidFill>
                  <a:srgbClr val="808080"/>
                </a:solidFill>
              </a:rPr>
              <a:t>: properties of the orthogonal X matrix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300" y="1511300"/>
            <a:ext cx="4293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Orthogonality</a:t>
            </a:r>
            <a:r>
              <a:rPr lang="en-US" dirty="0" smtClean="0"/>
              <a:t> of eigenvectors: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131606"/>
              </p:ext>
            </p:extLst>
          </p:nvPr>
        </p:nvGraphicFramePr>
        <p:xfrm>
          <a:off x="4641850" y="1484222"/>
          <a:ext cx="1581150" cy="566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16" name="Equation" r:id="rId3" imgW="673100" imgH="241300" progId="Equation.3">
                  <p:embed/>
                </p:oleObj>
              </mc:Choice>
              <mc:Fallback>
                <p:oleObj name="Equation" r:id="rId3" imgW="673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1850" y="1484222"/>
                        <a:ext cx="1581150" cy="566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113806"/>
              </p:ext>
            </p:extLst>
          </p:nvPr>
        </p:nvGraphicFramePr>
        <p:xfrm>
          <a:off x="7181849" y="1524000"/>
          <a:ext cx="121962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17" name="Equation" r:id="rId5" imgW="546100" imgH="190500" progId="Equation.3">
                  <p:embed/>
                </p:oleObj>
              </mc:Choice>
              <mc:Fallback>
                <p:oleObj name="Equation" r:id="rId5" imgW="5461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81849" y="1524000"/>
                        <a:ext cx="1219623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 bwMode="auto">
          <a:xfrm>
            <a:off x="6477000" y="1752600"/>
            <a:ext cx="609600" cy="1778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611095"/>
              </p:ext>
            </p:extLst>
          </p:nvPr>
        </p:nvGraphicFramePr>
        <p:xfrm>
          <a:off x="7202488" y="2324100"/>
          <a:ext cx="13049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18" name="Equation" r:id="rId7" imgW="584200" imgH="190500" progId="Equation.3">
                  <p:embed/>
                </p:oleObj>
              </mc:Choice>
              <mc:Fallback>
                <p:oleObj name="Equation" r:id="rId7" imgW="5842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02488" y="2324100"/>
                        <a:ext cx="1304925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own Arrow 10"/>
          <p:cNvSpPr/>
          <p:nvPr/>
        </p:nvSpPr>
        <p:spPr bwMode="auto">
          <a:xfrm>
            <a:off x="7785100" y="2032000"/>
            <a:ext cx="139700" cy="4191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300" y="3098800"/>
            <a:ext cx="4855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matrix and its inverse commute: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922244"/>
              </p:ext>
            </p:extLst>
          </p:nvPr>
        </p:nvGraphicFramePr>
        <p:xfrm>
          <a:off x="5133975" y="3086100"/>
          <a:ext cx="17859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19" name="Equation" r:id="rId9" imgW="800100" imgH="190500" progId="Equation.3">
                  <p:embed/>
                </p:oleObj>
              </mc:Choice>
              <mc:Fallback>
                <p:oleObj name="Equation" r:id="rId9" imgW="8001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33975" y="3086100"/>
                        <a:ext cx="1785938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 bwMode="auto">
          <a:xfrm>
            <a:off x="241300" y="4191000"/>
            <a:ext cx="1447800" cy="2921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071369"/>
              </p:ext>
            </p:extLst>
          </p:nvPr>
        </p:nvGraphicFramePr>
        <p:xfrm>
          <a:off x="2128838" y="4064000"/>
          <a:ext cx="21828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20" name="Equation" r:id="rId11" imgW="977900" imgH="190500" progId="Equation.3">
                  <p:embed/>
                </p:oleObj>
              </mc:Choice>
              <mc:Fallback>
                <p:oleObj name="Equation" r:id="rId11" imgW="9779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28838" y="4064000"/>
                        <a:ext cx="2182812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 bwMode="auto">
          <a:xfrm>
            <a:off x="4521200" y="4203700"/>
            <a:ext cx="850900" cy="279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52125" y="4102100"/>
            <a:ext cx="3583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Double </a:t>
            </a:r>
            <a:r>
              <a:rPr lang="en-US" b="1" i="1" dirty="0" err="1" smtClean="0"/>
              <a:t>orthogonality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5900" y="4546600"/>
            <a:ext cx="855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Both </a:t>
            </a:r>
            <a:r>
              <a:rPr lang="en-US" dirty="0" smtClean="0"/>
              <a:t>column vectors (=eigenvectors of A) </a:t>
            </a:r>
            <a:r>
              <a:rPr lang="en-US" dirty="0"/>
              <a:t>and row vectors of </a:t>
            </a:r>
            <a:r>
              <a:rPr lang="en-US" dirty="0" smtClean="0"/>
              <a:t>X are orthogonal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094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eigenvector 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F71E15-4A7F-464B-A7D2-D34BC8A67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774563"/>
              </p:ext>
            </p:extLst>
          </p:nvPr>
        </p:nvGraphicFramePr>
        <p:xfrm>
          <a:off x="1612900" y="1024591"/>
          <a:ext cx="5448299" cy="30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02" name="Equation" r:id="rId3" imgW="2590800" imgH="1447800" progId="Equation.3">
                  <p:embed/>
                </p:oleObj>
              </mc:Choice>
              <mc:Fallback>
                <p:oleObj name="Equation" r:id="rId3" imgW="2590800" imgH="144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2900" y="1024591"/>
                        <a:ext cx="5448299" cy="3044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 bwMode="auto">
          <a:xfrm>
            <a:off x="3733800" y="4038600"/>
            <a:ext cx="139700" cy="4191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500" y="4508500"/>
            <a:ext cx="4713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components of an eigenvector 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491588"/>
              </p:ext>
            </p:extLst>
          </p:nvPr>
        </p:nvGraphicFramePr>
        <p:xfrm>
          <a:off x="7118349" y="4385128"/>
          <a:ext cx="1873251" cy="802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03" name="Equation" r:id="rId5" imgW="622300" imgH="266700" progId="Equation.3">
                  <p:embed/>
                </p:oleObj>
              </mc:Choice>
              <mc:Fallback>
                <p:oleObj name="Equation" r:id="rId5" imgW="6223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18349" y="4385128"/>
                        <a:ext cx="1873251" cy="802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 bwMode="auto">
          <a:xfrm>
            <a:off x="6464300" y="4686300"/>
            <a:ext cx="609600" cy="1778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13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number of graphs: again bits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F71E15-4A7F-464B-A7D2-D34BC8A670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971722"/>
              </p:ext>
            </p:extLst>
          </p:nvPr>
        </p:nvGraphicFramePr>
        <p:xfrm>
          <a:off x="949325" y="1249363"/>
          <a:ext cx="274320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15" name="Equation" r:id="rId3" imgW="1168400" imgH="571500" progId="Equation.3">
                  <p:embed/>
                </p:oleObj>
              </mc:Choice>
              <mc:Fallback>
                <p:oleObj name="Equation" r:id="rId3" imgW="11684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9325" y="1249363"/>
                        <a:ext cx="2743200" cy="134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29100" y="1676400"/>
            <a:ext cx="457048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A</a:t>
            </a:r>
            <a:r>
              <a:rPr lang="en-US" baseline="-25000" dirty="0" smtClean="0"/>
              <a:t>G(N)</a:t>
            </a:r>
            <a:r>
              <a:rPr lang="en-US" dirty="0" smtClean="0"/>
              <a:t>: average number of </a:t>
            </a:r>
          </a:p>
          <a:p>
            <a:r>
              <a:rPr lang="en-US" i="1" dirty="0" err="1" smtClean="0"/>
              <a:t>Autmorphisms</a:t>
            </a:r>
            <a:r>
              <a:rPr lang="en-US" dirty="0" smtClean="0"/>
              <a:t> among all graphs</a:t>
            </a:r>
          </a:p>
          <a:p>
            <a:r>
              <a:rPr lang="en-US" dirty="0" smtClean="0"/>
              <a:t> G(N) with N nodes</a:t>
            </a:r>
            <a:r>
              <a:rPr lang="en-US" baseline="-25000" dirty="0" smtClean="0"/>
              <a:t> </a:t>
            </a:r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825500" y="3695700"/>
            <a:ext cx="6732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bits in the representation of a graph: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511656"/>
              </p:ext>
            </p:extLst>
          </p:nvPr>
        </p:nvGraphicFramePr>
        <p:xfrm>
          <a:off x="1179512" y="4208463"/>
          <a:ext cx="7186613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16" name="Equation" r:id="rId5" imgW="3060700" imgH="495300" progId="Equation.3">
                  <p:embed/>
                </p:oleObj>
              </mc:Choice>
              <mc:Fallback>
                <p:oleObj name="Equation" r:id="rId5" imgW="30607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79512" y="4208463"/>
                        <a:ext cx="7186613" cy="1163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525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58775"/>
            <a:ext cx="8509000" cy="622300"/>
          </a:xfrm>
        </p:spPr>
        <p:txBody>
          <a:bodyPr/>
          <a:lstStyle/>
          <a:p>
            <a:r>
              <a:rPr lang="en-US" dirty="0" smtClean="0"/>
              <a:t>Contemplation</a:t>
            </a:r>
            <a:r>
              <a:rPr lang="en-US" dirty="0" smtClean="0"/>
              <a:t>: spectrum and again bits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F71E15-4A7F-464B-A7D2-D34BC8A670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0200" y="3200400"/>
            <a:ext cx="8084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are N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orthogonality</a:t>
            </a:r>
            <a:r>
              <a:rPr lang="en-US" dirty="0" smtClean="0"/>
              <a:t> conditions for N</a:t>
            </a:r>
            <a:r>
              <a:rPr lang="en-US" baseline="30000" dirty="0" smtClean="0"/>
              <a:t>2</a:t>
            </a:r>
            <a:r>
              <a:rPr lang="en-US" dirty="0"/>
              <a:t> </a:t>
            </a:r>
            <a:r>
              <a:rPr lang="en-US" dirty="0" smtClean="0"/>
              <a:t>elements in X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312416"/>
              </p:ext>
            </p:extLst>
          </p:nvPr>
        </p:nvGraphicFramePr>
        <p:xfrm>
          <a:off x="631825" y="3563938"/>
          <a:ext cx="37877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12" name="Equation" r:id="rId3" imgW="1612900" imgH="482600" progId="Equation.3">
                  <p:embed/>
                </p:oleObj>
              </mc:Choice>
              <mc:Fallback>
                <p:oleObj name="Equation" r:id="rId3" imgW="1612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1825" y="3563938"/>
                        <a:ext cx="3787775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625492"/>
              </p:ext>
            </p:extLst>
          </p:nvPr>
        </p:nvGraphicFramePr>
        <p:xfrm>
          <a:off x="631825" y="4367213"/>
          <a:ext cx="2563813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13" name="Equation" r:id="rId5" imgW="1092200" imgH="457200" progId="Equation.3">
                  <p:embed/>
                </p:oleObj>
              </mc:Choice>
              <mc:Fallback>
                <p:oleObj name="Equation" r:id="rId5" imgW="1092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1825" y="4367213"/>
                        <a:ext cx="2563813" cy="1074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 bwMode="auto">
          <a:xfrm>
            <a:off x="4546600" y="4495800"/>
            <a:ext cx="850900" cy="279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4191000"/>
            <a:ext cx="3445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Unfortunately, quadratic</a:t>
            </a:r>
          </a:p>
          <a:p>
            <a:r>
              <a:rPr lang="en-US" dirty="0"/>
              <a:t>e</a:t>
            </a:r>
            <a:r>
              <a:rPr lang="en-US" dirty="0" smtClean="0"/>
              <a:t>quations in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ij</a:t>
            </a:r>
            <a:endParaRPr lang="en-US" baseline="-25000" dirty="0"/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466"/>
              </p:ext>
            </p:extLst>
          </p:nvPr>
        </p:nvGraphicFramePr>
        <p:xfrm>
          <a:off x="631825" y="1525895"/>
          <a:ext cx="7594600" cy="1166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14" name="Equation" r:id="rId7" imgW="2984500" imgH="457200" progId="Equation.3">
                  <p:embed/>
                </p:oleObj>
              </mc:Choice>
              <mc:Fallback>
                <p:oleObj name="Equation" r:id="rId7" imgW="2984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1525895"/>
                        <a:ext cx="7594600" cy="11665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30200" y="1081816"/>
            <a:ext cx="786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mportance of X is weighted by </a:t>
            </a:r>
            <a:r>
              <a:rPr lang="en-US" dirty="0" smtClean="0">
                <a:latin typeface="Symbol"/>
              </a:rPr>
              <a:t>L</a:t>
            </a:r>
            <a:r>
              <a:rPr lang="en-US" dirty="0" smtClean="0"/>
              <a:t> containing eigenvalues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30200" y="2504216"/>
            <a:ext cx="3274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bits: O(N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44800" y="5346700"/>
            <a:ext cx="4598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 X be represented by o(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) 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5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weight vector and its dual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F71E15-4A7F-464B-A7D2-D34BC8A670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121400"/>
            <a:ext cx="67813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808080"/>
                </a:solidFill>
              </a:rPr>
              <a:t>Van Mieghem, P., 2015, "Graph eigenvectors, fundamental weights and </a:t>
            </a:r>
            <a:endParaRPr lang="en-US" sz="1400" b="1" dirty="0" smtClean="0">
              <a:solidFill>
                <a:srgbClr val="808080"/>
              </a:solidFill>
            </a:endParaRPr>
          </a:p>
          <a:p>
            <a:r>
              <a:rPr lang="en-US" sz="1400" b="1" dirty="0" smtClean="0">
                <a:solidFill>
                  <a:srgbClr val="808080"/>
                </a:solidFill>
              </a:rPr>
              <a:t>centrality </a:t>
            </a:r>
            <a:r>
              <a:rPr lang="en-US" sz="1400" b="1" dirty="0">
                <a:solidFill>
                  <a:srgbClr val="808080"/>
                </a:solidFill>
              </a:rPr>
              <a:t>metrics for nodes in networks", </a:t>
            </a:r>
            <a:r>
              <a:rPr lang="en-US" sz="1400" b="1" dirty="0" smtClean="0">
                <a:solidFill>
                  <a:srgbClr val="808080"/>
                </a:solidFill>
              </a:rPr>
              <a:t>Delft </a:t>
            </a:r>
            <a:r>
              <a:rPr lang="en-US" sz="1400" b="1" dirty="0">
                <a:solidFill>
                  <a:srgbClr val="808080"/>
                </a:solidFill>
              </a:rPr>
              <a:t>University of Technology, </a:t>
            </a:r>
            <a:endParaRPr lang="en-US" sz="1400" b="1" dirty="0" smtClean="0">
              <a:solidFill>
                <a:srgbClr val="808080"/>
              </a:solidFill>
            </a:endParaRPr>
          </a:p>
          <a:p>
            <a:r>
              <a:rPr lang="en-US" sz="1400" b="1" dirty="0" smtClean="0">
                <a:solidFill>
                  <a:srgbClr val="808080"/>
                </a:solidFill>
              </a:rPr>
              <a:t>report20150808 </a:t>
            </a:r>
            <a:r>
              <a:rPr lang="en-US" sz="1400" b="1" dirty="0">
                <a:solidFill>
                  <a:srgbClr val="808080"/>
                </a:solidFill>
              </a:rPr>
              <a:t>(http://arxiv.org/abs/1401.4580).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854200"/>
            <a:ext cx="3553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Graph </a:t>
            </a:r>
            <a:r>
              <a:rPr lang="en-US" dirty="0" smtClean="0"/>
              <a:t>angle (</a:t>
            </a:r>
            <a:r>
              <a:rPr lang="en-US" dirty="0" err="1" smtClean="0"/>
              <a:t>Cvetkovic</a:t>
            </a:r>
            <a:r>
              <a:rPr lang="en-US" dirty="0" smtClean="0"/>
              <a:t>):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141603"/>
              </p:ext>
            </p:extLst>
          </p:nvPr>
        </p:nvGraphicFramePr>
        <p:xfrm>
          <a:off x="4921249" y="1600199"/>
          <a:ext cx="2838451" cy="994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37" name="Equation" r:id="rId3" imgW="1231900" imgH="431800" progId="Equation.3">
                  <p:embed/>
                </p:oleObj>
              </mc:Choice>
              <mc:Fallback>
                <p:oleObj name="Equation" r:id="rId3" imgW="12319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1249" y="1600199"/>
                        <a:ext cx="2838451" cy="994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0" y="2908300"/>
            <a:ext cx="3057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Fundamental weight: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846765"/>
              </p:ext>
            </p:extLst>
          </p:nvPr>
        </p:nvGraphicFramePr>
        <p:xfrm>
          <a:off x="4908550" y="2635250"/>
          <a:ext cx="283845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38" name="Equation" r:id="rId5" imgW="1231900" imgH="482600" progId="Equation.3">
                  <p:embed/>
                </p:oleObj>
              </mc:Choice>
              <mc:Fallback>
                <p:oleObj name="Equation" r:id="rId5" imgW="1231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08550" y="2635250"/>
                        <a:ext cx="2838450" cy="111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0" y="4000500"/>
            <a:ext cx="3700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Dual fundamental weight: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373818"/>
              </p:ext>
            </p:extLst>
          </p:nvPr>
        </p:nvGraphicFramePr>
        <p:xfrm>
          <a:off x="4897438" y="3743325"/>
          <a:ext cx="1844675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39" name="Equation" r:id="rId7" imgW="800100" imgH="457200" progId="Equation.3">
                  <p:embed/>
                </p:oleObj>
              </mc:Choice>
              <mc:Fallback>
                <p:oleObj name="Equation" r:id="rId7" imgW="800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97438" y="3743325"/>
                        <a:ext cx="1844675" cy="105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2000" y="5067300"/>
            <a:ext cx="3325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Corresponding vectors: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949719"/>
              </p:ext>
            </p:extLst>
          </p:nvPr>
        </p:nvGraphicFramePr>
        <p:xfrm>
          <a:off x="7083425" y="5065713"/>
          <a:ext cx="10541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40" name="Equation" r:id="rId9" imgW="457200" imgH="190500" progId="Equation.3">
                  <p:embed/>
                </p:oleObj>
              </mc:Choice>
              <mc:Fallback>
                <p:oleObj name="Equation" r:id="rId9" imgW="4572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83425" y="5065713"/>
                        <a:ext cx="105410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016420"/>
              </p:ext>
            </p:extLst>
          </p:nvPr>
        </p:nvGraphicFramePr>
        <p:xfrm>
          <a:off x="4899025" y="5035550"/>
          <a:ext cx="125888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41" name="Equation" r:id="rId11" imgW="546100" imgH="203200" progId="Equation.3">
                  <p:embed/>
                </p:oleObj>
              </mc:Choice>
              <mc:Fallback>
                <p:oleObj name="Equation" r:id="rId11" imgW="546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99025" y="5035550"/>
                        <a:ext cx="1258888" cy="46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7147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358775"/>
            <a:ext cx="8178800" cy="622300"/>
          </a:xfrm>
        </p:spPr>
        <p:txBody>
          <a:bodyPr/>
          <a:lstStyle/>
          <a:p>
            <a:r>
              <a:rPr lang="en-US" dirty="0" smtClean="0"/>
              <a:t>Properties of the adjacency matrix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F71E15-4A7F-464B-A7D2-D34BC8A670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8800" y="1219200"/>
            <a:ext cx="1035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Norm: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017452"/>
              </p:ext>
            </p:extLst>
          </p:nvPr>
        </p:nvGraphicFramePr>
        <p:xfrm>
          <a:off x="2960688" y="1184275"/>
          <a:ext cx="3103562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34" name="Equation" r:id="rId3" imgW="1346200" imgH="228600" progId="Equation.3">
                  <p:embed/>
                </p:oleObj>
              </mc:Choice>
              <mc:Fallback>
                <p:oleObj name="Equation" r:id="rId3" imgW="1346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60688" y="1184275"/>
                        <a:ext cx="3103562" cy="52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800" y="2514600"/>
            <a:ext cx="2241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Scalar product: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895113"/>
              </p:ext>
            </p:extLst>
          </p:nvPr>
        </p:nvGraphicFramePr>
        <p:xfrm>
          <a:off x="3019425" y="2505075"/>
          <a:ext cx="16383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35" name="Equation" r:id="rId5" imgW="711200" imgH="228600" progId="Equation.3">
                  <p:embed/>
                </p:oleObj>
              </mc:Choice>
              <mc:Fallback>
                <p:oleObj name="Equation" r:id="rId5" imgW="711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19425" y="2505075"/>
                        <a:ext cx="1638300" cy="52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58800" y="3924300"/>
            <a:ext cx="1082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Walks: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075796"/>
              </p:ext>
            </p:extLst>
          </p:nvPr>
        </p:nvGraphicFramePr>
        <p:xfrm>
          <a:off x="3041650" y="3849688"/>
          <a:ext cx="187325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36" name="Equation" r:id="rId7" imgW="812800" imgH="241300" progId="Equation.3">
                  <p:embed/>
                </p:oleObj>
              </mc:Choice>
              <mc:Fallback>
                <p:oleObj name="Equation" r:id="rId7" imgW="8128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1650" y="3849688"/>
                        <a:ext cx="1873250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58800" y="4953000"/>
            <a:ext cx="2200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Regular graph: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839923"/>
              </p:ext>
            </p:extLst>
          </p:nvPr>
        </p:nvGraphicFramePr>
        <p:xfrm>
          <a:off x="3078163" y="4711700"/>
          <a:ext cx="1316037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37" name="Equation" r:id="rId9" imgW="571500" imgH="419100" progId="Equation.3">
                  <p:embed/>
                </p:oleObj>
              </mc:Choice>
              <mc:Fallback>
                <p:oleObj name="Equation" r:id="rId9" imgW="5715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78163" y="4711700"/>
                        <a:ext cx="1316037" cy="963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 bwMode="auto">
          <a:xfrm>
            <a:off x="4762500" y="5105400"/>
            <a:ext cx="609600" cy="1778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44505"/>
              </p:ext>
            </p:extLst>
          </p:nvPr>
        </p:nvGraphicFramePr>
        <p:xfrm>
          <a:off x="5611813" y="4638675"/>
          <a:ext cx="2193925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38" name="Equation" r:id="rId11" imgW="952500" imgH="482600" progId="Equation.3">
                  <p:embed/>
                </p:oleObj>
              </mc:Choice>
              <mc:Fallback>
                <p:oleObj name="Equation" r:id="rId11" imgW="9525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11813" y="4638675"/>
                        <a:ext cx="2193925" cy="1109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851400" y="2552700"/>
            <a:ext cx="1018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799607"/>
              </p:ext>
            </p:extLst>
          </p:nvPr>
        </p:nvGraphicFramePr>
        <p:xfrm>
          <a:off x="6165850" y="1844675"/>
          <a:ext cx="245745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39" name="Equation" r:id="rId13" imgW="1066800" imgH="482600" progId="Equation.3">
                  <p:embed/>
                </p:oleObj>
              </mc:Choice>
              <mc:Fallback>
                <p:oleObj name="Equation" r:id="rId13" imgW="10668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65850" y="1844675"/>
                        <a:ext cx="2457450" cy="1109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901256"/>
              </p:ext>
            </p:extLst>
          </p:nvPr>
        </p:nvGraphicFramePr>
        <p:xfrm>
          <a:off x="6135688" y="2787650"/>
          <a:ext cx="3101975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40" name="Equation" r:id="rId15" imgW="1346200" imgH="546100" progId="Equation.3">
                  <p:embed/>
                </p:oleObj>
              </mc:Choice>
              <mc:Fallback>
                <p:oleObj name="Equation" r:id="rId15" imgW="13462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35688" y="2787650"/>
                        <a:ext cx="3101975" cy="1255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9327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 animBg="1"/>
      <p:bldP spid="15" grpId="0"/>
    </p:bldLst>
  </p:timing>
</p:sld>
</file>

<file path=ppt/theme/theme1.xml><?xml version="1.0" encoding="utf-8"?>
<a:theme xmlns:a="http://schemas.openxmlformats.org/drawingml/2006/main" name="TUD_wit_NL">
  <a:themeElements>
    <a:clrScheme name="TUD_wit_N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UD_wit_N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65" charset="0"/>
          </a:defRPr>
        </a:defPPr>
      </a:lstStyle>
    </a:lnDef>
  </a:objectDefaults>
  <a:extraClrSchemeLst>
    <a:extraClrScheme>
      <a:clrScheme name="TUD_wit_N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wit_N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wit_N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wit_N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wit_N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D_wit_N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D_wit_N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D_wit_N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D_wit_N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D_wit_N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D_wit_N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D_wit_N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TUD_wit_NL</Template>
  <TotalTime>14468</TotalTime>
  <Words>537</Words>
  <Application>Microsoft Macintosh PowerPoint</Application>
  <PresentationFormat>On-screen Show (4:3)</PresentationFormat>
  <Paragraphs>106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TUD_wit_NL</vt:lpstr>
      <vt:lpstr>Equation</vt:lpstr>
      <vt:lpstr>PowerPoint Presentation</vt:lpstr>
      <vt:lpstr>Motivation</vt:lpstr>
      <vt:lpstr>Eigenvalues and eigenvectors</vt:lpstr>
      <vt:lpstr>The orthogonal matrix X</vt:lpstr>
      <vt:lpstr>The eigenvector matrix</vt:lpstr>
      <vt:lpstr>Total number of graphs: again bits</vt:lpstr>
      <vt:lpstr>Contemplation: spectrum and again bits</vt:lpstr>
      <vt:lpstr>Fundamental weight vector and its dual</vt:lpstr>
      <vt:lpstr>Properties of the adjacency matrix A</vt:lpstr>
      <vt:lpstr>Properties of the Laplacian matrix Q</vt:lpstr>
      <vt:lpstr>Dual fundamental Laplacian weight</vt:lpstr>
      <vt:lpstr>Probability density function</vt:lpstr>
      <vt:lpstr>An accurate fit: super Gaussian</vt:lpstr>
      <vt:lpstr>Conclusions</vt:lpstr>
      <vt:lpstr>Plan: second edition by 2020</vt:lpstr>
      <vt:lpstr>PowerPoint Presentation</vt:lpstr>
    </vt:vector>
  </TitlesOfParts>
  <Company> NAS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and Evaluation of Network Dynamics</dc:title>
  <dc:creator>TomK</dc:creator>
  <cp:lastModifiedBy>Piet Van Mieghem</cp:lastModifiedBy>
  <cp:revision>881</cp:revision>
  <cp:lastPrinted>2012-07-22T20:12:57Z</cp:lastPrinted>
  <dcterms:created xsi:type="dcterms:W3CDTF">2010-03-21T17:37:18Z</dcterms:created>
  <dcterms:modified xsi:type="dcterms:W3CDTF">2016-05-19T18:03:49Z</dcterms:modified>
</cp:coreProperties>
</file>