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19" r:id="rId1"/>
  </p:sldMasterIdLst>
  <p:handoutMasterIdLst>
    <p:handoutMasterId r:id="rId16"/>
  </p:handoutMasterIdLst>
  <p:sldIdLst>
    <p:sldId id="259" r:id="rId2"/>
    <p:sldId id="258" r:id="rId3"/>
    <p:sldId id="272" r:id="rId4"/>
    <p:sldId id="273" r:id="rId5"/>
    <p:sldId id="274" r:id="rId6"/>
    <p:sldId id="282" r:id="rId7"/>
    <p:sldId id="278" r:id="rId8"/>
    <p:sldId id="279" r:id="rId9"/>
    <p:sldId id="284" r:id="rId10"/>
    <p:sldId id="281" r:id="rId11"/>
    <p:sldId id="268" r:id="rId12"/>
    <p:sldId id="285" r:id="rId13"/>
    <p:sldId id="283" r:id="rId14"/>
    <p:sldId id="260" r:id="rId1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FE"/>
    <a:srgbClr val="00B8EA"/>
    <a:srgbClr val="009AC4"/>
    <a:srgbClr val="0091B8"/>
    <a:srgbClr val="00A8D6"/>
    <a:srgbClr val="4791FF"/>
    <a:srgbClr val="00A6D6"/>
    <a:srgbClr val="00A1DA"/>
    <a:srgbClr val="B151BB"/>
    <a:srgbClr val="9C5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4" autoAdjust="0"/>
    <p:restoredTop sz="94643" autoAdjust="0"/>
  </p:normalViewPr>
  <p:slideViewPr>
    <p:cSldViewPr snapToGrid="0" snapToObjects="1">
      <p:cViewPr>
        <p:scale>
          <a:sx n="93" d="100"/>
          <a:sy n="93" d="100"/>
        </p:scale>
        <p:origin x="872" y="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9D822-444D-45CE-89CE-3613DD036D86}" type="datetimeFigureOut">
              <a:rPr lang="en-US" smtClean="0"/>
              <a:t>5/18/16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4A1C5A-45F4-448E-95A0-F5533FC3A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29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8"/>
          <p:cNvSpPr>
            <a:spLocks noChangeArrowheads="1"/>
          </p:cNvSpPr>
          <p:nvPr userDrawn="1"/>
        </p:nvSpPr>
        <p:spPr bwMode="auto">
          <a:xfrm>
            <a:off x="-1" y="13"/>
            <a:ext cx="1576384" cy="6857987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91436" tIns="45719" rIns="91436" bIns="45719" anchor="ctr"/>
          <a:lstStyle/>
          <a:p>
            <a:pPr algn="r"/>
            <a:endParaRPr lang="nl-NL" sz="2100">
              <a:latin typeface="Tahoma" pitchFamily="34" charset="0"/>
            </a:endParaRPr>
          </a:p>
        </p:txBody>
      </p:sp>
      <p:pic>
        <p:nvPicPr>
          <p:cNvPr id="6" name="Picture 3" descr="TU_P5#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3" y="6108245"/>
            <a:ext cx="1368883" cy="843232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912100" y="6400800"/>
            <a:ext cx="104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9CD01A7-429B-DC48-8F96-BCBBCB54612C}" type="slidenum">
              <a:rPr lang="en-US" sz="1400" smtClean="0">
                <a:solidFill>
                  <a:srgbClr val="00A6D6"/>
                </a:solidFill>
              </a:rPr>
              <a:pPr algn="r"/>
              <a:t>‹#›</a:t>
            </a:fld>
            <a:endParaRPr lang="en-US" sz="1400" dirty="0">
              <a:solidFill>
                <a:srgbClr val="00A6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41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TUDelft_LogoZWAR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146" y="6218336"/>
            <a:ext cx="1104294" cy="43067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912100" y="6400800"/>
            <a:ext cx="104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9CD01A7-429B-DC48-8F96-BCBBCB54612C}" type="slidenum">
              <a:rPr lang="en-US" sz="1400" smtClean="0">
                <a:solidFill>
                  <a:srgbClr val="00A6D6"/>
                </a:solidFill>
              </a:rPr>
              <a:pPr algn="r"/>
              <a:t>‹#›</a:t>
            </a:fld>
            <a:endParaRPr lang="en-US" sz="1400" dirty="0">
              <a:solidFill>
                <a:srgbClr val="00A6D6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S_TUCAMP01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400" y="0"/>
            <a:ext cx="9165600" cy="69469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 userDrawn="1"/>
        </p:nvSpPr>
        <p:spPr bwMode="auto">
          <a:xfrm>
            <a:off x="-1" y="13"/>
            <a:ext cx="1576384" cy="6857987"/>
          </a:xfrm>
          <a:prstGeom prst="rect">
            <a:avLst/>
          </a:prstGeom>
          <a:solidFill>
            <a:srgbClr val="00A6D6"/>
          </a:solidFill>
          <a:ln w="9525">
            <a:noFill/>
            <a:miter lim="800000"/>
            <a:headEnd/>
            <a:tailEnd/>
          </a:ln>
        </p:spPr>
        <p:txBody>
          <a:bodyPr wrap="none" lIns="91436" tIns="45719" rIns="91436" bIns="45719" anchor="ctr"/>
          <a:lstStyle/>
          <a:p>
            <a:pPr algn="r"/>
            <a:endParaRPr lang="nl-NL" sz="2100">
              <a:latin typeface="Tahoma" pitchFamily="34" charset="0"/>
            </a:endParaRPr>
          </a:p>
        </p:txBody>
      </p:sp>
      <p:pic>
        <p:nvPicPr>
          <p:cNvPr id="5" name="Picture 3" descr="TU_P5#whit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3" y="6108245"/>
            <a:ext cx="1368883" cy="843232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912100" y="6400800"/>
            <a:ext cx="104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9CD01A7-429B-DC48-8F96-BCBBCB54612C}" type="slidenum">
              <a:rPr lang="en-US" sz="1400" smtClean="0">
                <a:solidFill>
                  <a:srgbClr val="00A6D6"/>
                </a:solidFill>
              </a:rPr>
              <a:pPr algn="r"/>
              <a:t>‹#›</a:t>
            </a:fld>
            <a:endParaRPr lang="en-US" sz="1400" dirty="0">
              <a:solidFill>
                <a:srgbClr val="00A6D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20" r:id="rId2"/>
    <p:sldLayoutId id="2147484128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hyperlink" Target="https://www.nas.ewi.tudelft.nl/people/Piet/papers/PhysRevE2016_Interdendent_Laplacian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3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image" Target="../media/image21.png"/><Relationship Id="rId11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hyperlink" Target="https://www.nas.ewi.tudelft.nl/people/Piet/papers/PhysRevE2015_exact_threshold_interconnected_network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emf"/><Relationship Id="rId5" Type="http://schemas.openxmlformats.org/officeDocument/2006/relationships/image" Target="../media/image28.png"/><Relationship Id="rId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4" Type="http://schemas.openxmlformats.org/officeDocument/2006/relationships/image" Target="../media/image25.png"/><Relationship Id="rId5" Type="http://schemas.openxmlformats.org/officeDocument/2006/relationships/image" Target="../media/image32.png"/><Relationship Id="rId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1998117" y="1864016"/>
            <a:ext cx="714335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>
              <a:lnSpc>
                <a:spcPts val="3550"/>
              </a:lnSpc>
              <a:buFont typeface="Times" charset="0"/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>
              <a:lnSpc>
                <a:spcPts val="3550"/>
              </a:lnSpc>
              <a:buFont typeface="Times" charset="0"/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>
              <a:lnSpc>
                <a:spcPts val="3550"/>
              </a:lnSpc>
              <a:buFont typeface="Times" charset="0"/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>
              <a:lnSpc>
                <a:spcPts val="3550"/>
              </a:lnSpc>
              <a:buFont typeface="Times" charset="0"/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4000" dirty="0" smtClean="0">
                <a:latin typeface="Arial"/>
                <a:ea typeface="ヒラギノ角ゴ ProN W3" charset="0"/>
                <a:cs typeface="Arial"/>
                <a:sym typeface="Tahoma" charset="0"/>
              </a:rPr>
              <a:t>The algebraic connectivity of an interdependent network</a:t>
            </a:r>
            <a:endParaRPr lang="en-US" sz="4000" dirty="0">
              <a:latin typeface="Arial"/>
              <a:ea typeface="ヒラギノ角ゴ ProN W3" charset="0"/>
              <a:cs typeface="Arial"/>
              <a:sym typeface="Tahoma" charset="0"/>
            </a:endParaRPr>
          </a:p>
          <a:p>
            <a:endParaRPr lang="en-US" sz="4000" i="1" dirty="0">
              <a:latin typeface="Arial"/>
              <a:ea typeface="ヒラギノ角ゴ ProN W3" charset="0"/>
              <a:cs typeface="Arial"/>
              <a:sym typeface="Tahom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98117" y="3942397"/>
            <a:ext cx="670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ea typeface="ヒラギノ角ゴ ProN W3" charset="0"/>
                <a:cs typeface="Arial"/>
                <a:sym typeface="Tahoma" charset="0"/>
              </a:rPr>
              <a:t>Xiangrong</a:t>
            </a:r>
            <a:r>
              <a:rPr lang="en-GB" dirty="0">
                <a:ea typeface="ヒラギノ角ゴ ProN W3" charset="0"/>
                <a:cs typeface="Arial"/>
                <a:sym typeface="Tahoma" charset="0"/>
              </a:rPr>
              <a:t> Wang, </a:t>
            </a:r>
            <a:r>
              <a:rPr lang="en-GB" dirty="0" smtClean="0">
                <a:ea typeface="ヒラギノ角ゴ ProN W3" charset="0"/>
                <a:cs typeface="Arial"/>
                <a:sym typeface="Tahoma" charset="0"/>
              </a:rPr>
              <a:t>Robert </a:t>
            </a:r>
            <a:r>
              <a:rPr lang="en-GB" dirty="0">
                <a:ea typeface="ヒラギノ角ゴ ProN W3" charset="0"/>
                <a:cs typeface="Arial"/>
                <a:sym typeface="Tahoma" charset="0"/>
              </a:rPr>
              <a:t>E. Kooij, Piet Van </a:t>
            </a:r>
            <a:r>
              <a:rPr lang="en-GB" dirty="0" err="1" smtClean="0">
                <a:ea typeface="ヒラギノ角ゴ ProN W3" charset="0"/>
                <a:cs typeface="Arial"/>
                <a:sym typeface="Tahoma" charset="0"/>
              </a:rPr>
              <a:t>Mieghem</a:t>
            </a:r>
            <a:endParaRPr lang="en-GB" dirty="0">
              <a:ea typeface="ヒラギノ角ゴ ProN W3" charset="0"/>
              <a:cs typeface="Arial"/>
              <a:sym typeface="Tahoma" charset="0"/>
            </a:endParaRPr>
          </a:p>
          <a:p>
            <a:r>
              <a:rPr lang="en-GB" dirty="0">
                <a:ea typeface="ヒラギノ角ゴ ProN W3" charset="0"/>
                <a:cs typeface="Arial"/>
                <a:sym typeface="Tahoma" charset="0"/>
              </a:rPr>
              <a:t>Delft University of </a:t>
            </a:r>
            <a:r>
              <a:rPr lang="en-GB" dirty="0" smtClean="0">
                <a:ea typeface="ヒラギノ角ゴ ProN W3" charset="0"/>
                <a:cs typeface="Arial"/>
                <a:sym typeface="Tahoma" charset="0"/>
              </a:rPr>
              <a:t>Technology, The Netherlands</a:t>
            </a:r>
            <a:endParaRPr lang="en-US" dirty="0">
              <a:ea typeface="ヒラギノ角ゴ ProN W3" charset="0"/>
              <a:cs typeface="Arial"/>
              <a:sym typeface="Tahom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8117" y="5326202"/>
            <a:ext cx="5801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Spectra of graphs and </a:t>
            </a:r>
            <a:r>
              <a:rPr lang="en-GB" dirty="0" smtClean="0"/>
              <a:t>applications</a:t>
            </a:r>
          </a:p>
          <a:p>
            <a:r>
              <a:rPr lang="en-GB" altLang="zh-CN" dirty="0"/>
              <a:t>in </a:t>
            </a:r>
            <a:r>
              <a:rPr lang="en-GB" altLang="zh-CN" dirty="0" err="1"/>
              <a:t>honor</a:t>
            </a:r>
            <a:r>
              <a:rPr lang="en-GB" altLang="zh-CN" dirty="0"/>
              <a:t> </a:t>
            </a:r>
            <a:r>
              <a:rPr lang="en-GB" altLang="zh-CN" dirty="0"/>
              <a:t>of Dragoš Cvetković for </a:t>
            </a:r>
            <a:r>
              <a:rPr lang="en-GB" altLang="zh-CN" dirty="0"/>
              <a:t>his 75th birthday</a:t>
            </a:r>
            <a:endParaRPr lang="en-GB" dirty="0" smtClean="0"/>
          </a:p>
          <a:p>
            <a:r>
              <a:rPr lang="en-GB" dirty="0" smtClean="0"/>
              <a:t>May 18-20, 2016,</a:t>
            </a:r>
            <a:r>
              <a:rPr lang="en-US" dirty="0" smtClean="0"/>
              <a:t> Belgrade, Serbia</a:t>
            </a:r>
            <a:endParaRPr lang="en-GB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2646218" y="706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89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8876060"/>
                  </p:ext>
                </p:extLst>
              </p:nvPr>
            </p:nvGraphicFramePr>
            <p:xfrm>
              <a:off x="883578" y="3000052"/>
              <a:ext cx="7236368" cy="2640473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618184"/>
                    <a:gridCol w="3618184"/>
                  </a:tblGrid>
                  <a:tr h="264047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i="1" smtClean="0"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≤</m:t>
                                </m:r>
                                <m:sSup>
                                  <m:sSupPr>
                                    <m:ctrlPr>
                                      <a:rPr lang="en-GB" i="1">
                                        <a:latin typeface="Cambria Math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𝑝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rgbClr val="B151B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i="1" smtClean="0"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&gt;</m:t>
                                </m:r>
                                <m:sSup>
                                  <m:sSupPr>
                                    <m:ctrlPr>
                                      <a:rPr lang="en-GB" i="1">
                                        <a:latin typeface="Cambria Math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𝑝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∗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rgbClr val="B151BB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8876060"/>
                  </p:ext>
                </p:extLst>
              </p:nvPr>
            </p:nvGraphicFramePr>
            <p:xfrm>
              <a:off x="883578" y="3000052"/>
              <a:ext cx="7236368" cy="2640473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618184"/>
                    <a:gridCol w="3618184"/>
                  </a:tblGrid>
                  <a:tr h="264047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68" r="-100000" b="-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337" r="-169" b="-23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20" name="Group 19"/>
          <p:cNvGrpSpPr/>
          <p:nvPr/>
        </p:nvGrpSpPr>
        <p:grpSpPr>
          <a:xfrm>
            <a:off x="1140432" y="3431566"/>
            <a:ext cx="3107544" cy="2152014"/>
            <a:chOff x="4007196" y="4224880"/>
            <a:chExt cx="2125823" cy="1685198"/>
          </a:xfrm>
        </p:grpSpPr>
        <p:pic>
          <p:nvPicPr>
            <p:cNvPr id="9" name="Picture 2" descr="D:\xiangronwang\Dropbox\Presentation\SlidesforGraphSpectra\ExampleNetTwoTOTw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7196" y="4224880"/>
              <a:ext cx="2125823" cy="16851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" name="Straight Connector 9"/>
            <p:cNvCxnSpPr/>
            <p:nvPr/>
          </p:nvCxnSpPr>
          <p:spPr>
            <a:xfrm flipH="1">
              <a:off x="4838701" y="4290621"/>
              <a:ext cx="333374" cy="1567254"/>
            </a:xfrm>
            <a:prstGeom prst="line">
              <a:avLst/>
            </a:prstGeom>
            <a:ln w="254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664467" y="3431566"/>
            <a:ext cx="3029939" cy="2105323"/>
            <a:chOff x="6580138" y="3977230"/>
            <a:chExt cx="2066924" cy="1638507"/>
          </a:xfrm>
        </p:grpSpPr>
        <p:pic>
          <p:nvPicPr>
            <p:cNvPr id="7" name="Picture 2" descr="D:\xiangronwang\Dropbox\Presentation\SlidesforGraphSpectra\ExampleNetTwoTOTw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0138" y="3977230"/>
              <a:ext cx="2066924" cy="1638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6819900" y="4817073"/>
              <a:ext cx="1524000" cy="35626"/>
            </a:xfrm>
            <a:prstGeom prst="line">
              <a:avLst/>
            </a:prstGeom>
            <a:ln w="254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3"/>
              <p:cNvSpPr txBox="1">
                <a:spLocks noChangeArrowheads="1"/>
              </p:cNvSpPr>
              <p:nvPr/>
            </p:nvSpPr>
            <p:spPr>
              <a:xfrm>
                <a:off x="765126" y="297069"/>
                <a:ext cx="8378874" cy="833959"/>
              </a:xfrm>
              <a:prstGeom prst="rect">
                <a:avLst/>
              </a:prstGeom>
            </p:spPr>
            <p:txBody>
              <a:bodyPr/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GB" sz="3600" dirty="0" smtClean="0">
                    <a:latin typeface="Arial"/>
                    <a:ea typeface="MS PGothic" charset="0"/>
                    <a:cs typeface="Arial"/>
                  </a:rPr>
                  <a:t>Physical meaning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GB" sz="36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3600" dirty="0" smtClean="0">
                    <a:latin typeface="Arial"/>
                    <a:ea typeface="MS PGothic" charset="0"/>
                    <a:cs typeface="Arial"/>
                  </a:rPr>
                  <a:t> </a:t>
                </a:r>
                <a:endParaRPr lang="en-US" sz="2400" dirty="0" smtClean="0">
                  <a:latin typeface="Arial"/>
                  <a:ea typeface="MS PGothic" charset="0"/>
                  <a:cs typeface="Arial"/>
                </a:endParaRPr>
              </a:p>
            </p:txBody>
          </p:sp>
        </mc:Choice>
        <mc:Fallback xmlns="">
          <p:sp>
            <p:nvSpPr>
              <p:cNvPr id="1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26" y="297069"/>
                <a:ext cx="8378874" cy="833959"/>
              </a:xfrm>
              <a:prstGeom prst="rect">
                <a:avLst/>
              </a:prstGeom>
              <a:blipFill rotWithShape="1">
                <a:blip r:embed="rId4"/>
                <a:stretch>
                  <a:fillRect l="-2256" t="-10949" b="-4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49"/>
              <p:cNvSpPr>
                <a:spLocks noChangeArrowheads="1"/>
              </p:cNvSpPr>
              <p:nvPr/>
            </p:nvSpPr>
            <p:spPr bwMode="auto">
              <a:xfrm>
                <a:off x="765126" y="1131028"/>
                <a:ext cx="7493000" cy="1965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Times" pitchFamily="18" charset="0"/>
                  <a:buChar char="•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Times" pitchFamily="18" charset="0"/>
                  <a:buChar char="•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Times" pitchFamily="18" charset="0"/>
                  <a:buChar char="•"/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Times" pitchFamily="18" charset="0"/>
                  <a:buChar char="•"/>
                  <a:defRPr sz="16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marL="457200" lvl="1" indent="0">
                  <a:buNone/>
                </a:pPr>
                <a:r>
                  <a:rPr lang="en-GB" sz="2400" dirty="0"/>
                  <a:t>Minimum </a:t>
                </a:r>
                <a:r>
                  <a:rPr lang="en-GB" sz="2400" dirty="0" smtClean="0"/>
                  <a:t>cut</a:t>
                </a:r>
                <a:endParaRPr lang="en-GB" sz="24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GB" sz="2400">
                              <a:latin typeface="Cambria Math"/>
                            </a:rPr>
                            <m:t>min</m:t>
                          </m:r>
                        </m:sub>
                      </m:sSub>
                      <m:r>
                        <a:rPr lang="en-GB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/>
                            </a:rPr>
                            <m:t>4</m:t>
                          </m:r>
                        </m:den>
                      </m:f>
                      <m:sSub>
                        <m:sSubPr>
                          <m:ctrlPr>
                            <a:rPr lang="en-GB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GB" sz="2400">
                              <a:latin typeface="Cambria Math"/>
                            </a:rPr>
                            <m:t>min</m:t>
                          </m:r>
                        </m:e>
                        <m:sub>
                          <m:r>
                            <a:rPr lang="en-GB" sz="2400" i="1">
                              <a:latin typeface="Cambria Math"/>
                            </a:rPr>
                            <m:t>𝑥</m:t>
                          </m:r>
                          <m:r>
                            <a:rPr lang="en-GB" sz="2400" i="1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l-GR" sz="2400" i="1">
                              <a:latin typeface="Cambria Math"/>
                              <a:ea typeface="Cambria Math"/>
                            </a:rPr>
                            <m:t>𝕏</m:t>
                          </m:r>
                        </m:sub>
                      </m:sSub>
                      <m:sSup>
                        <m:sSupPr>
                          <m:ctrlPr>
                            <a:rPr lang="en-GB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/>
                            </a:rPr>
                            <m:t>𝑇</m:t>
                          </m:r>
                        </m:sup>
                      </m:sSup>
                      <m:r>
                        <a:rPr lang="en-GB" sz="2400" i="1">
                          <a:latin typeface="Cambria Math"/>
                        </a:rPr>
                        <m:t>𝑄𝑥</m:t>
                      </m:r>
                    </m:oMath>
                  </m:oMathPara>
                </a14:m>
                <a:endParaRPr lang="en-GB" sz="2400" dirty="0"/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𝕏</m:t>
                    </m:r>
                  </m:oMath>
                </a14:m>
                <a:r>
                  <a:rPr lang="en-GB" dirty="0"/>
                  <a:t> is the set of all possible normalized index vectors.</a:t>
                </a:r>
              </a:p>
              <a:p>
                <a:pPr lvl="1" algn="ctr"/>
                <a:endParaRPr lang="en-GB" sz="2400" dirty="0"/>
              </a:p>
            </p:txBody>
          </p:sp>
        </mc:Choice>
        <mc:Fallback xmlns="">
          <p:sp>
            <p:nvSpPr>
              <p:cNvPr id="11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5126" y="1131028"/>
                <a:ext cx="7493000" cy="1965666"/>
              </a:xfrm>
              <a:prstGeom prst="rect">
                <a:avLst/>
              </a:prstGeom>
              <a:blipFill rotWithShape="1">
                <a:blip r:embed="rId5"/>
                <a:stretch>
                  <a:fillRect t="-24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11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65126" y="297069"/>
            <a:ext cx="8378874" cy="83395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>
                <a:latin typeface="Arial"/>
                <a:ea typeface="MS PGothic" charset="0"/>
                <a:cs typeface="Arial"/>
              </a:rPr>
              <a:t>A nontrivial Laplacian eigenvalue</a:t>
            </a:r>
            <a:endParaRPr lang="en-US" sz="3600" dirty="0" smtClean="0">
              <a:latin typeface="Arial"/>
              <a:ea typeface="MS PGothic" charset="0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65126" y="1379626"/>
                <a:ext cx="7610475" cy="4432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Regularity for interconnection matrix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𝐵</m:t>
                    </m:r>
                  </m:oMath>
                </a14:m>
                <a:endParaRPr lang="en-GB" b="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b="0" dirty="0" smtClean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Constant row sum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Constant column sum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GB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A nontrivial eigenvalue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𝑄</m:t>
                    </m:r>
                  </m:oMath>
                </a14:m>
                <a:endParaRPr lang="en-GB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GB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 charset="0"/>
                        </a:rPr>
                        <m:t>𝑝</m:t>
                      </m:r>
                      <m:d>
                        <m:dPr>
                          <m:ctrlPr>
                            <a:rPr lang="en-GB" i="1" smtClean="0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  <m:r>
                            <a:rPr lang="en-GB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sSubSup>
                        <m:sSubSupPr>
                          <m:ctrlPr>
                            <a:rPr lang="en-GB" b="0" i="1" smtClean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𝑇</m:t>
                          </m:r>
                        </m:sup>
                      </m:sSubSup>
                      <m:sSub>
                        <m:sSubPr>
                          <m:ctrlPr>
                            <a:rPr lang="en-GB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brk m:alnAt="7"/>
                            </m:rPr>
                            <a:rPr lang="en-GB" i="1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</a:rPr>
                            <m:t>𝑛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𝑚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GB" dirty="0" smtClean="0"/>
              </a:p>
              <a:p>
                <a:endParaRPr lang="en-GB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Corresponding eigenvector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GB" i="1">
                                          <a:latin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i="1">
                                          <a:latin typeface="Cambria Math"/>
                                        </a:rPr>
                                        <m:t>𝑚</m:t>
                                      </m:r>
                                    </m:num>
                                    <m:den>
                                      <m:r>
                                        <a:rPr lang="en-GB" i="1">
                                          <a:latin typeface="Cambria Math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rad>
                              <m:sSubSup>
                                <m:sSubSupPr>
                                  <m:ctrlPr>
                                    <a:rPr lang="en-GB" i="1">
                                      <a:latin typeface="Cambria Math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a:rPr lang="en-GB" b="0" i="1" smtClean="0"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GB" i="1">
                                          <a:latin typeface="Cambria Math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i="1">
                                          <a:latin typeface="Cambria Math"/>
                                        </a:rPr>
                                        <m:t>𝑚</m:t>
                                      </m:r>
                                    </m:num>
                                    <m:den>
                                      <m:r>
                                        <a:rPr lang="en-GB" i="1">
                                          <a:latin typeface="Cambria Math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rad>
                              <m:sSubSup>
                                <m:sSubSupPr>
                                  <m:ctrlPr>
                                    <a:rPr lang="en-GB" i="1">
                                      <a:latin typeface="Cambria Math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26" y="1379626"/>
                <a:ext cx="7610475" cy="4432880"/>
              </a:xfrm>
              <a:prstGeom prst="rect">
                <a:avLst/>
              </a:prstGeom>
              <a:blipFill rotWithShape="0">
                <a:blip r:embed="rId2"/>
                <a:stretch>
                  <a:fillRect l="-561" t="-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167060" y="3230453"/>
            <a:ext cx="3048000" cy="742949"/>
          </a:xfrm>
          <a:prstGeom prst="rect">
            <a:avLst/>
          </a:prstGeom>
          <a:noFill/>
          <a:ln w="25400">
            <a:solidFill>
              <a:srgbClr val="009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598" y="4993357"/>
            <a:ext cx="3590925" cy="819149"/>
          </a:xfrm>
          <a:prstGeom prst="rect">
            <a:avLst/>
          </a:prstGeom>
          <a:noFill/>
          <a:ln w="25400">
            <a:solidFill>
              <a:srgbClr val="009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164494"/>
            <a:ext cx="9144000" cy="41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309954" y="6209034"/>
            <a:ext cx="71672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Van Mieghem, P., 2016, </a:t>
            </a:r>
            <a:r>
              <a:rPr lang="en-US" sz="1400" dirty="0">
                <a:hlinkClick r:id="rId3"/>
              </a:rPr>
              <a:t>"Interconnectivity structure of a general interdependent network",</a:t>
            </a:r>
            <a:r>
              <a:rPr lang="en-US" sz="1400" dirty="0"/>
              <a:t> Physical Review E, Vol. 93, No. 4, 042305.</a:t>
            </a:r>
          </a:p>
        </p:txBody>
      </p:sp>
    </p:spTree>
    <p:extLst>
      <p:ext uri="{BB962C8B-B14F-4D97-AF65-F5344CB8AC3E}">
        <p14:creationId xmlns:p14="http://schemas.microsoft.com/office/powerpoint/2010/main" val="391838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676400"/>
            <a:ext cx="5989638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9"/>
          <p:cNvGrpSpPr/>
          <p:nvPr/>
        </p:nvGrpSpPr>
        <p:grpSpPr>
          <a:xfrm>
            <a:off x="3422650" y="4208463"/>
            <a:ext cx="439738" cy="1109662"/>
            <a:chOff x="3422650" y="4208463"/>
            <a:chExt cx="439738" cy="1109662"/>
          </a:xfrm>
        </p:grpSpPr>
        <p:cxnSp>
          <p:nvCxnSpPr>
            <p:cNvPr id="4" name="Straight Arrow Connector 5"/>
            <p:cNvCxnSpPr>
              <a:cxnSpLocks noChangeShapeType="1"/>
            </p:cNvCxnSpPr>
            <p:nvPr/>
          </p:nvCxnSpPr>
          <p:spPr bwMode="auto">
            <a:xfrm flipH="1">
              <a:off x="3599584" y="4208463"/>
              <a:ext cx="14432" cy="7270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" name="TextBox 6"/>
            <p:cNvSpPr txBox="1">
              <a:spLocks noChangeArrowheads="1"/>
            </p:cNvSpPr>
            <p:nvPr/>
          </p:nvSpPr>
          <p:spPr bwMode="auto">
            <a:xfrm>
              <a:off x="3422650" y="4949825"/>
              <a:ext cx="43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Times" pitchFamily="18" charset="0"/>
                <a:buChar char="•"/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20000"/>
                </a:spcBef>
                <a:buFont typeface="Times" pitchFamily="18" charset="0"/>
                <a:buChar char="•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spcBef>
                  <a:spcPct val="20000"/>
                </a:spcBef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imes" pitchFamily="18" charset="0"/>
                <a:buChar char="•"/>
                <a:defRPr sz="16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spcBef>
                  <a:spcPct val="20000"/>
                </a:spcBef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nl-NL" sz="1800" dirty="0"/>
                <a:t>p*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5929750" y="2679283"/>
                <a:ext cx="1136068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zh-CN" sz="240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GB" altLang="zh-CN" sz="2400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p>
                          <m:r>
                            <a:rPr lang="en-GB" altLang="zh-CN" sz="2400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sz="2400" b="0" i="1" smtClean="0">
                          <a:latin typeface="Cambria Math" charset="0"/>
                        </a:rPr>
                        <m:t>=</m:t>
                      </m:r>
                      <m:r>
                        <a:rPr kumimoji="1" lang="en-US" altLang="zh-CN" sz="2400" b="0" i="1" smtClean="0">
                          <a:latin typeface="Cambria Math" charset="0"/>
                        </a:rPr>
                        <m:t>2</m:t>
                      </m:r>
                      <m:r>
                        <a:rPr kumimoji="1" lang="en-US" altLang="zh-CN" sz="2400" b="0" i="1" smtClean="0">
                          <a:latin typeface="Cambria Math" charset="0"/>
                        </a:rPr>
                        <m:t>𝑝</m:t>
                      </m:r>
                    </m:oMath>
                  </m:oMathPara>
                </a14:m>
                <a:endParaRPr kumimoji="1" lang="zh-CN" altLang="en-US" sz="2400" dirty="0"/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750" y="2679283"/>
                <a:ext cx="1136068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839" r="-7527" b="-3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304800" y="32419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2449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65126" y="297069"/>
            <a:ext cx="8378874" cy="83395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>
                <a:latin typeface="Arial"/>
                <a:ea typeface="MS PGothic" charset="0"/>
                <a:cs typeface="Arial"/>
              </a:rPr>
              <a:t>Acknowledgments</a:t>
            </a:r>
            <a:endParaRPr lang="en-US" sz="3600" dirty="0" smtClean="0">
              <a:latin typeface="Arial"/>
              <a:ea typeface="MS PGothic" charset="0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5125" y="1739372"/>
            <a:ext cx="76391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National Science Foundation Award CIF-1423411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644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TU_P5#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3" y="6108245"/>
            <a:ext cx="1368883" cy="843232"/>
          </a:xfrm>
          <a:prstGeom prst="rect">
            <a:avLst/>
          </a:prstGeom>
        </p:spPr>
      </p:pic>
      <p:sp useBgFill="1">
        <p:nvSpPr>
          <p:cNvPr id="3" name="Rounded Rectangle 2"/>
          <p:cNvSpPr/>
          <p:nvPr/>
        </p:nvSpPr>
        <p:spPr>
          <a:xfrm>
            <a:off x="784704" y="1895473"/>
            <a:ext cx="7228120" cy="158746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ucida Handwriting" panose="03010101010101010101" pitchFamily="66" charset="0"/>
              </a:rPr>
              <a:t>     Thank </a:t>
            </a:r>
            <a:r>
              <a:rPr lang="en-GB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ucida Handwriting" panose="03010101010101010101" pitchFamily="66" charset="0"/>
              </a:rPr>
              <a:t>you. Questions?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0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2000644" y="1494367"/>
            <a:ext cx="7143356" cy="426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5pPr>
            <a:lvl6pPr marL="2514600" indent="-228600">
              <a:lnSpc>
                <a:spcPts val="3550"/>
              </a:lnSpc>
              <a:buFont typeface="Times" charset="0"/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6pPr>
            <a:lvl7pPr marL="2971800" indent="-228600">
              <a:lnSpc>
                <a:spcPts val="3550"/>
              </a:lnSpc>
              <a:buFont typeface="Times" charset="0"/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7pPr>
            <a:lvl8pPr marL="3429000" indent="-228600">
              <a:lnSpc>
                <a:spcPts val="3550"/>
              </a:lnSpc>
              <a:buFont typeface="Times" charset="0"/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8pPr>
            <a:lvl9pPr marL="3886200" indent="-228600">
              <a:lnSpc>
                <a:spcPts val="3550"/>
              </a:lnSpc>
              <a:buFont typeface="Times" charset="0"/>
              <a:defRPr sz="1700">
                <a:solidFill>
                  <a:schemeClr val="tx1"/>
                </a:solidFill>
                <a:latin typeface="Tahoma" charset="0"/>
                <a:ea typeface="MS PGothic" charset="0"/>
                <a:cs typeface="MS PGothic" charset="0"/>
              </a:defRPr>
            </a:lvl9pPr>
          </a:lstStyle>
          <a:p>
            <a:pPr marL="571500" indent="-571500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GB" dirty="0" smtClean="0">
              <a:latin typeface="Arial"/>
              <a:ea typeface="ヒラギノ角ゴ ProN W3" charset="0"/>
              <a:cs typeface="Arial"/>
              <a:sym typeface="Tahoma" charset="0"/>
            </a:endParaRPr>
          </a:p>
          <a:p>
            <a:pPr marL="571500" indent="-5715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latin typeface="Arial"/>
                <a:ea typeface="ヒラギノ角ゴ ProN W3" charset="0"/>
                <a:cs typeface="Arial"/>
                <a:sym typeface="Tahoma" charset="0"/>
              </a:rPr>
              <a:t>Motivation</a:t>
            </a:r>
            <a:endParaRPr lang="en-GB" dirty="0" smtClean="0">
              <a:latin typeface="Arial"/>
              <a:ea typeface="ヒラギノ角ゴ ProN W3" charset="0"/>
              <a:cs typeface="Arial"/>
              <a:sym typeface="Tahoma" charset="0"/>
            </a:endParaRPr>
          </a:p>
          <a:p>
            <a:pPr marL="571500" indent="-571500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GB" dirty="0">
              <a:latin typeface="Arial"/>
              <a:ea typeface="ヒラギノ角ゴ ProN W3" charset="0"/>
              <a:cs typeface="Arial"/>
              <a:sym typeface="Tahoma" charset="0"/>
            </a:endParaRPr>
          </a:p>
          <a:p>
            <a:pPr marL="571500" indent="-5715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GB" dirty="0">
                <a:latin typeface="Arial"/>
                <a:ea typeface="ヒラギノ角ゴ ProN W3" charset="0"/>
                <a:cs typeface="Arial"/>
                <a:sym typeface="Tahoma" charset="0"/>
              </a:rPr>
              <a:t>Model of interdependent </a:t>
            </a:r>
            <a:r>
              <a:rPr lang="en-GB" dirty="0" smtClean="0">
                <a:latin typeface="Arial"/>
                <a:ea typeface="ヒラギノ角ゴ ProN W3" charset="0"/>
                <a:cs typeface="Arial"/>
                <a:sym typeface="Tahoma" charset="0"/>
              </a:rPr>
              <a:t>Networks</a:t>
            </a:r>
          </a:p>
          <a:p>
            <a:pPr>
              <a:lnSpc>
                <a:spcPct val="120000"/>
              </a:lnSpc>
            </a:pPr>
            <a:endParaRPr lang="en-GB" dirty="0" smtClean="0">
              <a:latin typeface="Arial"/>
              <a:ea typeface="ヒラギノ角ゴ ProN W3" charset="0"/>
              <a:cs typeface="Arial"/>
              <a:sym typeface="Tahoma" charset="0"/>
            </a:endParaRPr>
          </a:p>
          <a:p>
            <a:pPr marL="571500" indent="-571500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latin typeface="Arial"/>
                <a:ea typeface="ヒラギノ角ゴ ProN W3" charset="0"/>
                <a:cs typeface="Arial"/>
                <a:sym typeface="Tahoma" charset="0"/>
              </a:rPr>
              <a:t>Spectral of </a:t>
            </a:r>
            <a:r>
              <a:rPr lang="en-GB" dirty="0">
                <a:latin typeface="Arial"/>
                <a:ea typeface="ヒラギノ角ゴ ProN W3" charset="0"/>
                <a:cs typeface="Arial"/>
                <a:sym typeface="Tahoma" charset="0"/>
              </a:rPr>
              <a:t>interdependent Networks</a:t>
            </a:r>
          </a:p>
          <a:p>
            <a:pPr marL="571500" indent="-571500"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en-US" dirty="0">
              <a:latin typeface="Arial"/>
              <a:ea typeface="ヒラギノ角ゴ ProN W3" charset="0"/>
              <a:cs typeface="Arial"/>
              <a:sym typeface="Tahoma" charset="0"/>
            </a:endParaRPr>
          </a:p>
          <a:p>
            <a:endParaRPr lang="en-US" sz="3600" i="1" dirty="0">
              <a:latin typeface="Arial"/>
              <a:ea typeface="ヒラギノ角ゴ ProN W3" charset="0"/>
              <a:cs typeface="Arial"/>
              <a:sym typeface="Tahoma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000644" y="297069"/>
            <a:ext cx="7143356" cy="83395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>
                <a:solidFill>
                  <a:srgbClr val="00A6D6"/>
                </a:solidFill>
                <a:latin typeface="Arial"/>
                <a:ea typeface="MS PGothic" charset="0"/>
                <a:cs typeface="Arial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053768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65126" y="297069"/>
            <a:ext cx="8378874" cy="83395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>
                <a:latin typeface="Arial"/>
                <a:ea typeface="MS PGothic" charset="0"/>
                <a:cs typeface="Arial"/>
              </a:rPr>
              <a:t>Motivation</a:t>
            </a:r>
            <a:endParaRPr lang="en-US" sz="3600" dirty="0" smtClean="0">
              <a:latin typeface="Arial"/>
              <a:ea typeface="MS PGothic" charset="0"/>
              <a:cs typeface="Arial"/>
            </a:endParaRPr>
          </a:p>
        </p:txBody>
      </p:sp>
      <p:sp>
        <p:nvSpPr>
          <p:cNvPr id="69" name="TextBox 111"/>
          <p:cNvSpPr txBox="1">
            <a:spLocks noChangeArrowheads="1"/>
          </p:cNvSpPr>
          <p:nvPr/>
        </p:nvSpPr>
        <p:spPr bwMode="auto">
          <a:xfrm>
            <a:off x="6549588" y="2657475"/>
            <a:ext cx="23855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Communication </a:t>
            </a:r>
            <a:r>
              <a:rPr lang="en-US" altLang="zh-CN" sz="1800" kern="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Layer</a:t>
            </a:r>
          </a:p>
        </p:txBody>
      </p:sp>
      <p:sp>
        <p:nvSpPr>
          <p:cNvPr id="70" name="TextBox 112"/>
          <p:cNvSpPr txBox="1">
            <a:spLocks noChangeArrowheads="1"/>
          </p:cNvSpPr>
          <p:nvPr/>
        </p:nvSpPr>
        <p:spPr bwMode="auto">
          <a:xfrm>
            <a:off x="6532853" y="3957638"/>
            <a:ext cx="13805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Power layer</a:t>
            </a:r>
            <a:endParaRPr lang="en-US" altLang="zh-CN" sz="1800" kern="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91" name="组 90"/>
          <p:cNvGrpSpPr/>
          <p:nvPr/>
        </p:nvGrpSpPr>
        <p:grpSpPr>
          <a:xfrm>
            <a:off x="1006475" y="2292350"/>
            <a:ext cx="5594350" cy="2198688"/>
            <a:chOff x="1006475" y="2292350"/>
            <a:chExt cx="5594350" cy="2198688"/>
          </a:xfrm>
        </p:grpSpPr>
        <p:cxnSp>
          <p:nvCxnSpPr>
            <p:cNvPr id="3" name="Straight Connector 5"/>
            <p:cNvCxnSpPr>
              <a:cxnSpLocks noChangeShapeType="1"/>
            </p:cNvCxnSpPr>
            <p:nvPr/>
          </p:nvCxnSpPr>
          <p:spPr bwMode="auto">
            <a:xfrm>
              <a:off x="2268538" y="2492375"/>
              <a:ext cx="3098800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" name="Straight Connector 6"/>
            <p:cNvCxnSpPr>
              <a:cxnSpLocks noChangeShapeType="1"/>
            </p:cNvCxnSpPr>
            <p:nvPr/>
          </p:nvCxnSpPr>
          <p:spPr bwMode="auto">
            <a:xfrm>
              <a:off x="2038350" y="2690813"/>
              <a:ext cx="3100388" cy="317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Straight Connector 7"/>
            <p:cNvCxnSpPr>
              <a:cxnSpLocks noChangeShapeType="1"/>
            </p:cNvCxnSpPr>
            <p:nvPr/>
          </p:nvCxnSpPr>
          <p:spPr bwMode="auto">
            <a:xfrm rot="10800000" flipV="1">
              <a:off x="1751013" y="2492375"/>
              <a:ext cx="517525" cy="46513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" name="Straight Connector 8"/>
            <p:cNvCxnSpPr>
              <a:cxnSpLocks noChangeShapeType="1"/>
            </p:cNvCxnSpPr>
            <p:nvPr/>
          </p:nvCxnSpPr>
          <p:spPr bwMode="auto">
            <a:xfrm rot="10800000" flipV="1">
              <a:off x="4851400" y="2492375"/>
              <a:ext cx="515938" cy="46513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Straight Connector 9"/>
            <p:cNvCxnSpPr>
              <a:cxnSpLocks noChangeShapeType="1"/>
            </p:cNvCxnSpPr>
            <p:nvPr/>
          </p:nvCxnSpPr>
          <p:spPr bwMode="auto">
            <a:xfrm rot="10800000" flipV="1">
              <a:off x="3302000" y="2492375"/>
              <a:ext cx="458788" cy="46513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10"/>
            <p:cNvCxnSpPr>
              <a:cxnSpLocks noChangeShapeType="1"/>
            </p:cNvCxnSpPr>
            <p:nvPr/>
          </p:nvCxnSpPr>
          <p:spPr bwMode="auto">
            <a:xfrm rot="5400000">
              <a:off x="4017963" y="2524125"/>
              <a:ext cx="465138" cy="40163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11"/>
            <p:cNvCxnSpPr>
              <a:cxnSpLocks noChangeShapeType="1"/>
            </p:cNvCxnSpPr>
            <p:nvPr/>
          </p:nvCxnSpPr>
          <p:spPr bwMode="auto">
            <a:xfrm rot="10800000" flipV="1">
              <a:off x="2498725" y="2492375"/>
              <a:ext cx="574675" cy="46513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12"/>
            <p:cNvCxnSpPr>
              <a:cxnSpLocks noChangeShapeType="1"/>
            </p:cNvCxnSpPr>
            <p:nvPr/>
          </p:nvCxnSpPr>
          <p:spPr bwMode="auto">
            <a:xfrm>
              <a:off x="1751013" y="2957513"/>
              <a:ext cx="3100387" cy="317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Flowchart: Data 10"/>
            <p:cNvSpPr/>
            <p:nvPr/>
          </p:nvSpPr>
          <p:spPr bwMode="auto">
            <a:xfrm>
              <a:off x="1122363" y="2292350"/>
              <a:ext cx="5478462" cy="930275"/>
            </a:xfrm>
            <a:prstGeom prst="flowChartInputOutput">
              <a:avLst/>
            </a:prstGeom>
            <a:solidFill>
              <a:srgbClr val="000000">
                <a:lumMod val="50000"/>
                <a:lumOff val="50000"/>
                <a:alpha val="29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2" name="Flowchart: Data 11"/>
            <p:cNvSpPr/>
            <p:nvPr/>
          </p:nvSpPr>
          <p:spPr bwMode="auto">
            <a:xfrm>
              <a:off x="1006475" y="3559175"/>
              <a:ext cx="5106988" cy="931863"/>
            </a:xfrm>
            <a:prstGeom prst="flowChartInputOutput">
              <a:avLst/>
            </a:prstGeom>
            <a:solidFill>
              <a:srgbClr val="000000">
                <a:lumMod val="50000"/>
                <a:lumOff val="50000"/>
                <a:alpha val="29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160838" y="2627313"/>
              <a:ext cx="174625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1982788" y="2560638"/>
              <a:ext cx="171450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44850" y="2827338"/>
              <a:ext cx="173038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473450" y="2560638"/>
              <a:ext cx="171450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1693863" y="2827338"/>
              <a:ext cx="173037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957513" y="2424113"/>
              <a:ext cx="171450" cy="203200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3989388" y="2827338"/>
              <a:ext cx="171450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2209800" y="2424113"/>
              <a:ext cx="174625" cy="203200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2441575" y="2827338"/>
              <a:ext cx="171450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4392613" y="2359025"/>
              <a:ext cx="171450" cy="201613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644900" y="2359025"/>
              <a:ext cx="174625" cy="201613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2728913" y="2560638"/>
              <a:ext cx="171450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735513" y="2827338"/>
              <a:ext cx="173037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5024438" y="2627313"/>
              <a:ext cx="171450" cy="200025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251450" y="2359025"/>
              <a:ext cx="174625" cy="201613"/>
            </a:xfrm>
            <a:prstGeom prst="ellipse">
              <a:avLst/>
            </a:prstGeom>
            <a:solidFill>
              <a:srgbClr val="BBE0E3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3244850" y="3890963"/>
              <a:ext cx="173038" cy="203200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2441575" y="3957638"/>
              <a:ext cx="171450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1866900" y="3825875"/>
              <a:ext cx="171450" cy="198438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2554288" y="3690938"/>
              <a:ext cx="174625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3760788" y="3957638"/>
              <a:ext cx="173037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3703638" y="3690938"/>
              <a:ext cx="173037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3473450" y="4094163"/>
              <a:ext cx="171450" cy="196850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2844800" y="4094163"/>
              <a:ext cx="171450" cy="196850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3073400" y="3690938"/>
              <a:ext cx="171450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4160838" y="4094163"/>
              <a:ext cx="174625" cy="196850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4160838" y="3690938"/>
              <a:ext cx="174625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3417888" y="3625850"/>
              <a:ext cx="171450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3184525" y="4224338"/>
              <a:ext cx="176213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3933825" y="4291013"/>
              <a:ext cx="169863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4678363" y="4291013"/>
              <a:ext cx="173037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2498725" y="4157663"/>
              <a:ext cx="169863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1638300" y="4224338"/>
              <a:ext cx="171450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cxnSp>
          <p:nvCxnSpPr>
            <p:cNvPr id="45" name="Straight Connector 47"/>
            <p:cNvCxnSpPr>
              <a:cxnSpLocks noChangeShapeType="1"/>
              <a:stCxn id="28" idx="7"/>
              <a:endCxn id="39" idx="3"/>
            </p:cNvCxnSpPr>
            <p:nvPr/>
          </p:nvCxnSpPr>
          <p:spPr bwMode="auto">
            <a:xfrm rot="5400000" flipH="1" flipV="1">
              <a:off x="3352801" y="3833812"/>
              <a:ext cx="125412" cy="4921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Straight Connector 48"/>
            <p:cNvCxnSpPr>
              <a:cxnSpLocks noChangeShapeType="1"/>
              <a:stCxn id="36" idx="5"/>
              <a:endCxn id="28" idx="1"/>
            </p:cNvCxnSpPr>
            <p:nvPr/>
          </p:nvCxnSpPr>
          <p:spPr bwMode="auto">
            <a:xfrm rot="16200000" flipH="1">
              <a:off x="3214688" y="3865563"/>
              <a:ext cx="58737" cy="5238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Straight Connector 49"/>
            <p:cNvCxnSpPr>
              <a:cxnSpLocks noChangeShapeType="1"/>
              <a:stCxn id="28" idx="6"/>
              <a:endCxn id="32" idx="2"/>
            </p:cNvCxnSpPr>
            <p:nvPr/>
          </p:nvCxnSpPr>
          <p:spPr bwMode="auto">
            <a:xfrm>
              <a:off x="3417888" y="3992563"/>
              <a:ext cx="342900" cy="6667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Connector 50"/>
            <p:cNvCxnSpPr>
              <a:cxnSpLocks noChangeShapeType="1"/>
              <a:stCxn id="28" idx="6"/>
              <a:endCxn id="33" idx="3"/>
            </p:cNvCxnSpPr>
            <p:nvPr/>
          </p:nvCxnSpPr>
          <p:spPr bwMode="auto">
            <a:xfrm flipV="1">
              <a:off x="3417888" y="3862388"/>
              <a:ext cx="309562" cy="13017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Straight Connector 51"/>
            <p:cNvCxnSpPr>
              <a:cxnSpLocks noChangeShapeType="1"/>
              <a:stCxn id="28" idx="4"/>
              <a:endCxn id="40" idx="0"/>
            </p:cNvCxnSpPr>
            <p:nvPr/>
          </p:nvCxnSpPr>
          <p:spPr bwMode="auto">
            <a:xfrm rot="5400000">
              <a:off x="3236119" y="4131469"/>
              <a:ext cx="130175" cy="5556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Connector 52"/>
            <p:cNvCxnSpPr>
              <a:cxnSpLocks noChangeShapeType="1"/>
              <a:stCxn id="28" idx="2"/>
              <a:endCxn id="31" idx="5"/>
            </p:cNvCxnSpPr>
            <p:nvPr/>
          </p:nvCxnSpPr>
          <p:spPr bwMode="auto">
            <a:xfrm rot="10800000">
              <a:off x="2701925" y="3862388"/>
              <a:ext cx="542925" cy="13017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Straight Connector 53"/>
            <p:cNvCxnSpPr>
              <a:cxnSpLocks noChangeShapeType="1"/>
              <a:stCxn id="28" idx="2"/>
              <a:endCxn id="35" idx="7"/>
            </p:cNvCxnSpPr>
            <p:nvPr/>
          </p:nvCxnSpPr>
          <p:spPr bwMode="auto">
            <a:xfrm rot="10800000" flipV="1">
              <a:off x="2990850" y="3992563"/>
              <a:ext cx="254000" cy="12858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Connector 54"/>
            <p:cNvCxnSpPr>
              <a:cxnSpLocks noChangeShapeType="1"/>
              <a:endCxn id="30" idx="7"/>
            </p:cNvCxnSpPr>
            <p:nvPr/>
          </p:nvCxnSpPr>
          <p:spPr bwMode="auto">
            <a:xfrm rot="10800000" flipV="1">
              <a:off x="2014538" y="3825875"/>
              <a:ext cx="539750" cy="2857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Connector 55"/>
            <p:cNvCxnSpPr>
              <a:cxnSpLocks noChangeShapeType="1"/>
              <a:endCxn id="29" idx="6"/>
            </p:cNvCxnSpPr>
            <p:nvPr/>
          </p:nvCxnSpPr>
          <p:spPr bwMode="auto">
            <a:xfrm rot="10800000">
              <a:off x="2613025" y="4059238"/>
              <a:ext cx="231775" cy="9842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56"/>
            <p:cNvCxnSpPr>
              <a:cxnSpLocks noChangeShapeType="1"/>
              <a:stCxn id="43" idx="2"/>
              <a:endCxn id="44" idx="6"/>
            </p:cNvCxnSpPr>
            <p:nvPr/>
          </p:nvCxnSpPr>
          <p:spPr bwMode="auto">
            <a:xfrm rot="10800000" flipV="1">
              <a:off x="1809750" y="4257675"/>
              <a:ext cx="688975" cy="6826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Connector 57"/>
            <p:cNvCxnSpPr>
              <a:cxnSpLocks noChangeShapeType="1"/>
              <a:endCxn id="43" idx="6"/>
            </p:cNvCxnSpPr>
            <p:nvPr/>
          </p:nvCxnSpPr>
          <p:spPr bwMode="auto">
            <a:xfrm rot="10800000" flipV="1">
              <a:off x="2668588" y="4224338"/>
              <a:ext cx="176212" cy="3333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58"/>
            <p:cNvCxnSpPr>
              <a:cxnSpLocks noChangeShapeType="1"/>
              <a:stCxn id="28" idx="6"/>
              <a:endCxn id="34" idx="1"/>
            </p:cNvCxnSpPr>
            <p:nvPr/>
          </p:nvCxnSpPr>
          <p:spPr bwMode="auto">
            <a:xfrm>
              <a:off x="3417888" y="3992563"/>
              <a:ext cx="82550" cy="12858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Connector 59"/>
            <p:cNvCxnSpPr>
              <a:cxnSpLocks noChangeShapeType="1"/>
              <a:stCxn id="34" idx="5"/>
              <a:endCxn id="41" idx="1"/>
            </p:cNvCxnSpPr>
            <p:nvPr/>
          </p:nvCxnSpPr>
          <p:spPr bwMode="auto">
            <a:xfrm rot="16200000" flipH="1">
              <a:off x="3759200" y="4122738"/>
              <a:ext cx="60325" cy="33655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60"/>
            <p:cNvCxnSpPr>
              <a:cxnSpLocks noChangeShapeType="1"/>
              <a:stCxn id="32" idx="6"/>
              <a:endCxn id="38" idx="2"/>
            </p:cNvCxnSpPr>
            <p:nvPr/>
          </p:nvCxnSpPr>
          <p:spPr bwMode="auto">
            <a:xfrm flipV="1">
              <a:off x="3933825" y="3794125"/>
              <a:ext cx="227013" cy="26511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Connector 61"/>
            <p:cNvCxnSpPr>
              <a:cxnSpLocks noChangeShapeType="1"/>
              <a:stCxn id="32" idx="6"/>
              <a:endCxn id="37" idx="2"/>
            </p:cNvCxnSpPr>
            <p:nvPr/>
          </p:nvCxnSpPr>
          <p:spPr bwMode="auto">
            <a:xfrm>
              <a:off x="3933825" y="4059238"/>
              <a:ext cx="227013" cy="13017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62"/>
            <p:cNvCxnSpPr>
              <a:cxnSpLocks noChangeShapeType="1"/>
              <a:stCxn id="41" idx="6"/>
              <a:endCxn id="42" idx="2"/>
            </p:cNvCxnSpPr>
            <p:nvPr/>
          </p:nvCxnSpPr>
          <p:spPr bwMode="auto">
            <a:xfrm>
              <a:off x="4103688" y="4391025"/>
              <a:ext cx="574675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Straight Connector 63"/>
            <p:cNvCxnSpPr>
              <a:cxnSpLocks noChangeShapeType="1"/>
              <a:stCxn id="38" idx="5"/>
              <a:endCxn id="42" idx="1"/>
            </p:cNvCxnSpPr>
            <p:nvPr/>
          </p:nvCxnSpPr>
          <p:spPr bwMode="auto">
            <a:xfrm rot="16200000" flipH="1">
              <a:off x="4278313" y="3894138"/>
              <a:ext cx="458787" cy="39528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Straight Connector 64"/>
            <p:cNvCxnSpPr>
              <a:cxnSpLocks noChangeShapeType="1"/>
              <a:endCxn id="44" idx="7"/>
            </p:cNvCxnSpPr>
            <p:nvPr/>
          </p:nvCxnSpPr>
          <p:spPr bwMode="auto">
            <a:xfrm rot="10800000" flipV="1">
              <a:off x="1784350" y="3825875"/>
              <a:ext cx="769938" cy="42862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Straight Connector 65"/>
            <p:cNvCxnSpPr>
              <a:cxnSpLocks noChangeShapeType="1"/>
              <a:stCxn id="36" idx="2"/>
              <a:endCxn id="35" idx="0"/>
            </p:cNvCxnSpPr>
            <p:nvPr/>
          </p:nvCxnSpPr>
          <p:spPr bwMode="auto">
            <a:xfrm rot="10800000" flipV="1">
              <a:off x="2928938" y="3794125"/>
              <a:ext cx="144462" cy="30003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" name="Oval 63"/>
            <p:cNvSpPr/>
            <p:nvPr/>
          </p:nvSpPr>
          <p:spPr bwMode="auto">
            <a:xfrm>
              <a:off x="4964113" y="3757613"/>
              <a:ext cx="174625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5310188" y="3625850"/>
              <a:ext cx="173037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cxnSp>
          <p:nvCxnSpPr>
            <p:cNvPr id="66" name="Straight Connector 68"/>
            <p:cNvCxnSpPr>
              <a:cxnSpLocks noChangeShapeType="1"/>
              <a:stCxn id="38" idx="6"/>
            </p:cNvCxnSpPr>
            <p:nvPr/>
          </p:nvCxnSpPr>
          <p:spPr bwMode="auto">
            <a:xfrm>
              <a:off x="4335463" y="3794125"/>
              <a:ext cx="628650" cy="3175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Straight Connector 69"/>
            <p:cNvCxnSpPr>
              <a:cxnSpLocks noChangeShapeType="1"/>
              <a:stCxn id="38" idx="6"/>
              <a:endCxn id="65" idx="1"/>
            </p:cNvCxnSpPr>
            <p:nvPr/>
          </p:nvCxnSpPr>
          <p:spPr bwMode="auto">
            <a:xfrm flipV="1">
              <a:off x="4335463" y="3652838"/>
              <a:ext cx="1001712" cy="14128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Straight Connector 70"/>
            <p:cNvCxnSpPr>
              <a:cxnSpLocks noChangeShapeType="1"/>
              <a:stCxn id="42" idx="0"/>
              <a:endCxn id="65" idx="3"/>
            </p:cNvCxnSpPr>
            <p:nvPr/>
          </p:nvCxnSpPr>
          <p:spPr bwMode="auto">
            <a:xfrm rot="5400000" flipH="1" flipV="1">
              <a:off x="4804569" y="3758407"/>
              <a:ext cx="495300" cy="569912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Straight Connector 73"/>
            <p:cNvCxnSpPr>
              <a:cxnSpLocks noChangeShapeType="1"/>
              <a:stCxn id="19" idx="3"/>
              <a:endCxn id="41" idx="0"/>
            </p:cNvCxnSpPr>
            <p:nvPr/>
          </p:nvCxnSpPr>
          <p:spPr bwMode="auto">
            <a:xfrm rot="16200000" flipH="1">
              <a:off x="3370263" y="3641725"/>
              <a:ext cx="1295400" cy="317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Straight Connector 74"/>
            <p:cNvCxnSpPr>
              <a:cxnSpLocks noChangeShapeType="1"/>
              <a:stCxn id="17" idx="4"/>
              <a:endCxn id="44" idx="0"/>
            </p:cNvCxnSpPr>
            <p:nvPr/>
          </p:nvCxnSpPr>
          <p:spPr bwMode="auto">
            <a:xfrm rot="5400000">
              <a:off x="1154906" y="3598070"/>
              <a:ext cx="1196975" cy="55562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Straight Connector 75"/>
            <p:cNvCxnSpPr>
              <a:cxnSpLocks noChangeShapeType="1"/>
              <a:stCxn id="14" idx="4"/>
              <a:endCxn id="30" idx="0"/>
            </p:cNvCxnSpPr>
            <p:nvPr/>
          </p:nvCxnSpPr>
          <p:spPr bwMode="auto">
            <a:xfrm rot="5400000">
              <a:off x="1477169" y="3236119"/>
              <a:ext cx="1065212" cy="114300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Straight Connector 76"/>
            <p:cNvCxnSpPr>
              <a:cxnSpLocks noChangeShapeType="1"/>
              <a:endCxn id="31" idx="0"/>
            </p:cNvCxnSpPr>
            <p:nvPr/>
          </p:nvCxnSpPr>
          <p:spPr bwMode="auto">
            <a:xfrm rot="5400000">
              <a:off x="2297906" y="2972595"/>
              <a:ext cx="1063625" cy="373062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Straight Connector 77"/>
            <p:cNvCxnSpPr>
              <a:cxnSpLocks noChangeShapeType="1"/>
              <a:stCxn id="27" idx="4"/>
              <a:endCxn id="65" idx="0"/>
            </p:cNvCxnSpPr>
            <p:nvPr/>
          </p:nvCxnSpPr>
          <p:spPr bwMode="auto">
            <a:xfrm rot="16200000" flipH="1">
              <a:off x="4834732" y="3066256"/>
              <a:ext cx="1065212" cy="5397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Straight Connector 78"/>
            <p:cNvCxnSpPr>
              <a:cxnSpLocks noChangeShapeType="1"/>
              <a:endCxn id="42" idx="0"/>
            </p:cNvCxnSpPr>
            <p:nvPr/>
          </p:nvCxnSpPr>
          <p:spPr bwMode="auto">
            <a:xfrm rot="5400000">
              <a:off x="4148138" y="3646488"/>
              <a:ext cx="1263650" cy="25400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Straight Connector 79"/>
            <p:cNvCxnSpPr>
              <a:cxnSpLocks noChangeShapeType="1"/>
              <a:stCxn id="15" idx="4"/>
              <a:endCxn id="36" idx="0"/>
            </p:cNvCxnSpPr>
            <p:nvPr/>
          </p:nvCxnSpPr>
          <p:spPr bwMode="auto">
            <a:xfrm rot="5400000">
              <a:off x="2913063" y="3275013"/>
              <a:ext cx="663575" cy="16827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Straight Connector 80"/>
            <p:cNvCxnSpPr>
              <a:cxnSpLocks noChangeShapeType="1"/>
              <a:stCxn id="23" idx="4"/>
              <a:endCxn id="39" idx="0"/>
            </p:cNvCxnSpPr>
            <p:nvPr/>
          </p:nvCxnSpPr>
          <p:spPr bwMode="auto">
            <a:xfrm rot="5400000">
              <a:off x="3085307" y="2978944"/>
              <a:ext cx="1065212" cy="228600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9" name="Straight Arrow Connector 81"/>
            <p:cNvCxnSpPr>
              <a:cxnSpLocks noChangeShapeType="1"/>
            </p:cNvCxnSpPr>
            <p:nvPr/>
          </p:nvCxnSpPr>
          <p:spPr bwMode="auto">
            <a:xfrm rot="5400000">
              <a:off x="4606925" y="3344863"/>
              <a:ext cx="930275" cy="57150"/>
            </a:xfrm>
            <a:prstGeom prst="straightConnector1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Straight Connector 82"/>
            <p:cNvCxnSpPr>
              <a:cxnSpLocks noChangeShapeType="1"/>
              <a:stCxn id="22" idx="4"/>
              <a:endCxn id="38" idx="0"/>
            </p:cNvCxnSpPr>
            <p:nvPr/>
          </p:nvCxnSpPr>
          <p:spPr bwMode="auto">
            <a:xfrm rot="5400000">
              <a:off x="3798888" y="3009900"/>
              <a:ext cx="1130300" cy="23177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Straight Connector 83"/>
            <p:cNvCxnSpPr>
              <a:cxnSpLocks noChangeShapeType="1"/>
              <a:endCxn id="37" idx="1"/>
            </p:cNvCxnSpPr>
            <p:nvPr/>
          </p:nvCxnSpPr>
          <p:spPr bwMode="auto">
            <a:xfrm rot="16200000" flipH="1">
              <a:off x="3598863" y="3532188"/>
              <a:ext cx="1093787" cy="84137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Straight Connector 84"/>
            <p:cNvCxnSpPr>
              <a:cxnSpLocks noChangeShapeType="1"/>
              <a:stCxn id="23" idx="4"/>
              <a:endCxn id="33" idx="0"/>
            </p:cNvCxnSpPr>
            <p:nvPr/>
          </p:nvCxnSpPr>
          <p:spPr bwMode="auto">
            <a:xfrm rot="16200000" flipH="1">
              <a:off x="3195638" y="3097213"/>
              <a:ext cx="1130300" cy="57150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Straight Connector 85"/>
            <p:cNvCxnSpPr>
              <a:cxnSpLocks noChangeShapeType="1"/>
              <a:stCxn id="16" idx="4"/>
              <a:endCxn id="32" idx="1"/>
            </p:cNvCxnSpPr>
            <p:nvPr/>
          </p:nvCxnSpPr>
          <p:spPr bwMode="auto">
            <a:xfrm rot="16200000" flipH="1">
              <a:off x="3059113" y="3262313"/>
              <a:ext cx="1228725" cy="22542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Straight Connector 86"/>
            <p:cNvCxnSpPr>
              <a:cxnSpLocks noChangeShapeType="1"/>
              <a:stCxn id="21" idx="4"/>
              <a:endCxn id="29" idx="0"/>
            </p:cNvCxnSpPr>
            <p:nvPr/>
          </p:nvCxnSpPr>
          <p:spPr bwMode="auto">
            <a:xfrm rot="5400000">
              <a:off x="2062163" y="3490913"/>
              <a:ext cx="930275" cy="317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Straight Connector 87"/>
            <p:cNvCxnSpPr>
              <a:cxnSpLocks noChangeShapeType="1"/>
              <a:stCxn id="21" idx="4"/>
              <a:endCxn id="43" idx="0"/>
            </p:cNvCxnSpPr>
            <p:nvPr/>
          </p:nvCxnSpPr>
          <p:spPr bwMode="auto">
            <a:xfrm rot="16200000" flipH="1">
              <a:off x="1990726" y="3562350"/>
              <a:ext cx="1130300" cy="6032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Straight Connector 88"/>
            <p:cNvCxnSpPr>
              <a:cxnSpLocks noChangeShapeType="1"/>
              <a:stCxn id="24" idx="4"/>
              <a:endCxn id="35" idx="0"/>
            </p:cNvCxnSpPr>
            <p:nvPr/>
          </p:nvCxnSpPr>
          <p:spPr bwMode="auto">
            <a:xfrm rot="16200000" flipH="1">
              <a:off x="2205038" y="3370263"/>
              <a:ext cx="1333500" cy="114300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Straight Connector 89"/>
            <p:cNvCxnSpPr>
              <a:cxnSpLocks noChangeShapeType="1"/>
              <a:stCxn id="15" idx="4"/>
            </p:cNvCxnSpPr>
            <p:nvPr/>
          </p:nvCxnSpPr>
          <p:spPr bwMode="auto">
            <a:xfrm rot="16200000" flipH="1">
              <a:off x="2879725" y="3476626"/>
              <a:ext cx="930275" cy="31750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Straight Connector 90"/>
            <p:cNvCxnSpPr>
              <a:cxnSpLocks noChangeShapeType="1"/>
              <a:stCxn id="15" idx="4"/>
              <a:endCxn id="40" idx="0"/>
            </p:cNvCxnSpPr>
            <p:nvPr/>
          </p:nvCxnSpPr>
          <p:spPr bwMode="auto">
            <a:xfrm rot="5400000">
              <a:off x="2702719" y="3598069"/>
              <a:ext cx="1196975" cy="55563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Straight Connector 91"/>
            <p:cNvCxnSpPr>
              <a:cxnSpLocks noChangeShapeType="1"/>
              <a:stCxn id="16" idx="4"/>
              <a:endCxn id="34" idx="0"/>
            </p:cNvCxnSpPr>
            <p:nvPr/>
          </p:nvCxnSpPr>
          <p:spPr bwMode="auto">
            <a:xfrm rot="5400000">
              <a:off x="2894013" y="3427413"/>
              <a:ext cx="1333500" cy="0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8662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7"/>
              <p:cNvSpPr>
                <a:spLocks noChangeArrowheads="1"/>
              </p:cNvSpPr>
              <p:nvPr/>
            </p:nvSpPr>
            <p:spPr bwMode="black">
              <a:xfrm>
                <a:off x="2533650" y="5143500"/>
                <a:ext cx="3352800" cy="649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marL="342900" indent="-342900">
                  <a:spcBef>
                    <a:spcPct val="20000"/>
                  </a:spcBef>
                  <a:buFont typeface="Times" pitchFamily="18" charset="0"/>
                  <a:buChar char="•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Times" pitchFamily="18" charset="0"/>
                  <a:buChar char="•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Times" pitchFamily="18" charset="0"/>
                  <a:buChar char="•"/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Times" pitchFamily="18" charset="0"/>
                  <a:buChar char="•"/>
                  <a:defRPr sz="16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r>
                      <a:rPr lang="en-US" altLang="nl-NL" i="1" dirty="0" smtClean="0">
                        <a:latin typeface="Cambria Math"/>
                      </a:rPr>
                      <m:t>𝑝</m:t>
                    </m:r>
                  </m:oMath>
                </a14:m>
                <a:r>
                  <a:rPr lang="en-US" altLang="nl-NL" dirty="0"/>
                  <a:t>: coupling </a:t>
                </a:r>
                <a:r>
                  <a:rPr lang="en-US" altLang="nl-NL" dirty="0" smtClean="0"/>
                  <a:t>weight</a:t>
                </a:r>
                <a:endParaRPr lang="nl-NL" altLang="nl-NL" dirty="0"/>
              </a:p>
            </p:txBody>
          </p:sp>
        </mc:Choice>
        <mc:Fallback xmlns="">
          <p:sp>
            <p:nvSpPr>
              <p:cNvPr id="41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black">
              <a:xfrm>
                <a:off x="2533650" y="5143500"/>
                <a:ext cx="3352800" cy="649288"/>
              </a:xfrm>
              <a:prstGeom prst="rect">
                <a:avLst/>
              </a:prstGeom>
              <a:blipFill rotWithShape="1">
                <a:blip r:embed="rId2"/>
                <a:stretch>
                  <a:fillRect l="-5273" t="-160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9"/>
          <p:cNvSpPr>
            <a:spLocks noChangeArrowheads="1"/>
          </p:cNvSpPr>
          <p:nvPr/>
        </p:nvSpPr>
        <p:spPr bwMode="auto">
          <a:xfrm>
            <a:off x="881063" y="1503363"/>
            <a:ext cx="749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Times" pitchFamily="18" charset="0"/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Font typeface="Times" pitchFamily="18" charset="0"/>
              <a:buChar char="•"/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Font typeface="Times" pitchFamily="18" charset="0"/>
              <a:buChar char="•"/>
              <a:defRPr sz="1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l-NL" sz="1800" dirty="0"/>
              <a:t>F. </a:t>
            </a:r>
            <a:r>
              <a:rPr lang="en-US" altLang="nl-NL" sz="1800" dirty="0" err="1"/>
              <a:t>Radicchi</a:t>
            </a:r>
            <a:r>
              <a:rPr lang="en-US" altLang="nl-NL" sz="1800" dirty="0"/>
              <a:t> and A. Arenas, Nat. Phys. 9, 717 (2013)</a:t>
            </a:r>
            <a:endParaRPr lang="en-GB" altLang="nl-NL" sz="1800" dirty="0"/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765126" y="297069"/>
            <a:ext cx="8378874" cy="83395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>
                <a:latin typeface="Arial"/>
                <a:ea typeface="MS PGothic" charset="0"/>
                <a:cs typeface="Arial"/>
              </a:rPr>
              <a:t>Motivation</a:t>
            </a:r>
            <a:endParaRPr lang="en-US" sz="3600" dirty="0" smtClean="0">
              <a:latin typeface="Arial"/>
              <a:ea typeface="MS PGothic" charset="0"/>
              <a:cs typeface="Arial"/>
            </a:endParaRPr>
          </a:p>
        </p:txBody>
      </p:sp>
      <p:sp>
        <p:nvSpPr>
          <p:cNvPr id="2" name="Flowchart: Data 1"/>
          <p:cNvSpPr/>
          <p:nvPr/>
        </p:nvSpPr>
        <p:spPr bwMode="auto">
          <a:xfrm>
            <a:off x="1646238" y="3805238"/>
            <a:ext cx="5106987" cy="931862"/>
          </a:xfrm>
          <a:prstGeom prst="flowChartInputOutput">
            <a:avLst/>
          </a:prstGeom>
          <a:solidFill>
            <a:srgbClr val="000000">
              <a:lumMod val="50000"/>
              <a:lumOff val="50000"/>
              <a:alpha val="29000"/>
            </a:srgbClr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687763" y="4408488"/>
            <a:ext cx="176212" cy="200025"/>
          </a:xfrm>
          <a:prstGeom prst="ellips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4573588" y="4537075"/>
            <a:ext cx="169862" cy="200025"/>
          </a:xfrm>
          <a:prstGeom prst="ellips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318125" y="4537075"/>
            <a:ext cx="173038" cy="200025"/>
          </a:xfrm>
          <a:prstGeom prst="ellips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802188" y="3836988"/>
            <a:ext cx="169862" cy="200025"/>
          </a:xfrm>
          <a:prstGeom prst="ellips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78063" y="4470400"/>
            <a:ext cx="171450" cy="200025"/>
          </a:xfrm>
          <a:prstGeom prst="ellips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cxnSp>
        <p:nvCxnSpPr>
          <p:cNvPr id="8" name="Straight Connector 62"/>
          <p:cNvCxnSpPr>
            <a:cxnSpLocks noChangeShapeType="1"/>
            <a:stCxn id="4" idx="6"/>
            <a:endCxn id="5" idx="2"/>
          </p:cNvCxnSpPr>
          <p:nvPr/>
        </p:nvCxnSpPr>
        <p:spPr bwMode="auto">
          <a:xfrm>
            <a:off x="4743450" y="4637088"/>
            <a:ext cx="574675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73"/>
          <p:cNvCxnSpPr>
            <a:cxnSpLocks noChangeShapeType="1"/>
            <a:stCxn id="24" idx="4"/>
            <a:endCxn id="4" idx="0"/>
          </p:cNvCxnSpPr>
          <p:nvPr/>
        </p:nvCxnSpPr>
        <p:spPr bwMode="auto">
          <a:xfrm flipH="1">
            <a:off x="4658519" y="3435350"/>
            <a:ext cx="63500" cy="1101725"/>
          </a:xfrm>
          <a:prstGeom prst="line">
            <a:avLst/>
          </a:prstGeom>
          <a:noFill/>
          <a:ln w="38100" algn="ctr">
            <a:solidFill>
              <a:srgbClr val="59595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74"/>
          <p:cNvCxnSpPr>
            <a:cxnSpLocks noChangeShapeType="1"/>
            <a:stCxn id="27" idx="4"/>
            <a:endCxn id="7" idx="0"/>
          </p:cNvCxnSpPr>
          <p:nvPr/>
        </p:nvCxnSpPr>
        <p:spPr bwMode="auto">
          <a:xfrm flipH="1">
            <a:off x="2363788" y="3368675"/>
            <a:ext cx="63500" cy="1101725"/>
          </a:xfrm>
          <a:prstGeom prst="line">
            <a:avLst/>
          </a:prstGeom>
          <a:noFill/>
          <a:ln w="38100" algn="ctr">
            <a:solidFill>
              <a:srgbClr val="59595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78"/>
          <p:cNvCxnSpPr>
            <a:cxnSpLocks noChangeShapeType="1"/>
            <a:endCxn id="5" idx="0"/>
          </p:cNvCxnSpPr>
          <p:nvPr/>
        </p:nvCxnSpPr>
        <p:spPr bwMode="auto">
          <a:xfrm flipH="1">
            <a:off x="5404644" y="3435350"/>
            <a:ext cx="63500" cy="1101725"/>
          </a:xfrm>
          <a:prstGeom prst="line">
            <a:avLst/>
          </a:prstGeom>
          <a:noFill/>
          <a:ln w="38100" algn="ctr">
            <a:solidFill>
              <a:srgbClr val="59595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82"/>
          <p:cNvCxnSpPr>
            <a:cxnSpLocks noChangeShapeType="1"/>
            <a:stCxn id="26" idx="4"/>
            <a:endCxn id="6" idx="0"/>
          </p:cNvCxnSpPr>
          <p:nvPr/>
        </p:nvCxnSpPr>
        <p:spPr bwMode="auto">
          <a:xfrm flipH="1">
            <a:off x="4887119" y="2735263"/>
            <a:ext cx="65088" cy="1101725"/>
          </a:xfrm>
          <a:prstGeom prst="line">
            <a:avLst/>
          </a:prstGeom>
          <a:noFill/>
          <a:ln w="38100" algn="ctr">
            <a:solidFill>
              <a:srgbClr val="59595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88"/>
          <p:cNvCxnSpPr>
            <a:cxnSpLocks noChangeShapeType="1"/>
            <a:endCxn id="3" idx="0"/>
          </p:cNvCxnSpPr>
          <p:nvPr/>
        </p:nvCxnSpPr>
        <p:spPr bwMode="auto">
          <a:xfrm>
            <a:off x="3767149" y="3275941"/>
            <a:ext cx="8720" cy="1132547"/>
          </a:xfrm>
          <a:prstGeom prst="line">
            <a:avLst/>
          </a:prstGeom>
          <a:noFill/>
          <a:ln w="38100" algn="ctr">
            <a:solidFill>
              <a:srgbClr val="59595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89"/>
          <p:cNvCxnSpPr>
            <a:cxnSpLocks noChangeShapeType="1"/>
            <a:stCxn id="29" idx="4"/>
            <a:endCxn id="16" idx="0"/>
          </p:cNvCxnSpPr>
          <p:nvPr/>
        </p:nvCxnSpPr>
        <p:spPr bwMode="auto">
          <a:xfrm flipH="1">
            <a:off x="3975894" y="2935288"/>
            <a:ext cx="65088" cy="1101725"/>
          </a:xfrm>
          <a:prstGeom prst="line">
            <a:avLst/>
          </a:prstGeom>
          <a:noFill/>
          <a:ln w="38100" algn="ctr">
            <a:solidFill>
              <a:srgbClr val="59595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Flowchart: Data 14"/>
          <p:cNvSpPr/>
          <p:nvPr/>
        </p:nvSpPr>
        <p:spPr bwMode="auto">
          <a:xfrm>
            <a:off x="1730375" y="2541588"/>
            <a:ext cx="5106988" cy="931862"/>
          </a:xfrm>
          <a:prstGeom prst="flowChartInputOutput">
            <a:avLst/>
          </a:prstGeom>
          <a:solidFill>
            <a:srgbClr val="000000">
              <a:lumMod val="50000"/>
              <a:lumOff val="50000"/>
              <a:alpha val="29000"/>
            </a:srgbClr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887788" y="4037013"/>
            <a:ext cx="176212" cy="200025"/>
          </a:xfrm>
          <a:prstGeom prst="ellipse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cxnSp>
        <p:nvCxnSpPr>
          <p:cNvPr id="17" name="Straight Connector 62"/>
          <p:cNvCxnSpPr>
            <a:cxnSpLocks noChangeShapeType="1"/>
          </p:cNvCxnSpPr>
          <p:nvPr/>
        </p:nvCxnSpPr>
        <p:spPr bwMode="auto">
          <a:xfrm flipV="1">
            <a:off x="4662488" y="4037013"/>
            <a:ext cx="204787" cy="47148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62"/>
          <p:cNvCxnSpPr>
            <a:cxnSpLocks noChangeShapeType="1"/>
            <a:stCxn id="3" idx="2"/>
            <a:endCxn id="7" idx="6"/>
          </p:cNvCxnSpPr>
          <p:nvPr/>
        </p:nvCxnSpPr>
        <p:spPr bwMode="auto">
          <a:xfrm flipH="1">
            <a:off x="2449513" y="4508501"/>
            <a:ext cx="1238250" cy="61912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62"/>
          <p:cNvCxnSpPr>
            <a:cxnSpLocks noChangeShapeType="1"/>
            <a:stCxn id="6" idx="2"/>
            <a:endCxn id="16" idx="6"/>
          </p:cNvCxnSpPr>
          <p:nvPr/>
        </p:nvCxnSpPr>
        <p:spPr bwMode="auto">
          <a:xfrm flipH="1">
            <a:off x="4064000" y="3937000"/>
            <a:ext cx="738188" cy="200025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62"/>
          <p:cNvCxnSpPr>
            <a:cxnSpLocks noChangeShapeType="1"/>
            <a:stCxn id="16" idx="3"/>
            <a:endCxn id="3" idx="7"/>
          </p:cNvCxnSpPr>
          <p:nvPr/>
        </p:nvCxnSpPr>
        <p:spPr bwMode="auto">
          <a:xfrm flipH="1">
            <a:off x="3838169" y="4207745"/>
            <a:ext cx="75425" cy="230036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62"/>
          <p:cNvCxnSpPr>
            <a:cxnSpLocks noChangeShapeType="1"/>
            <a:stCxn id="5" idx="0"/>
            <a:endCxn id="6" idx="5"/>
          </p:cNvCxnSpPr>
          <p:nvPr/>
        </p:nvCxnSpPr>
        <p:spPr bwMode="auto">
          <a:xfrm flipH="1" flipV="1">
            <a:off x="4946650" y="4008438"/>
            <a:ext cx="457200" cy="528637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62"/>
          <p:cNvCxnSpPr>
            <a:cxnSpLocks noChangeShapeType="1"/>
            <a:stCxn id="16" idx="2"/>
            <a:endCxn id="7" idx="7"/>
          </p:cNvCxnSpPr>
          <p:nvPr/>
        </p:nvCxnSpPr>
        <p:spPr bwMode="auto">
          <a:xfrm flipH="1">
            <a:off x="2424113" y="4137025"/>
            <a:ext cx="1463675" cy="363538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Oval 22"/>
          <p:cNvSpPr/>
          <p:nvPr/>
        </p:nvSpPr>
        <p:spPr bwMode="auto">
          <a:xfrm>
            <a:off x="3679345" y="3075916"/>
            <a:ext cx="176212" cy="200025"/>
          </a:xfrm>
          <a:prstGeom prst="ellipse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4637088" y="3235325"/>
            <a:ext cx="169862" cy="200025"/>
          </a:xfrm>
          <a:prstGeom prst="ellipse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381625" y="3235325"/>
            <a:ext cx="173038" cy="200025"/>
          </a:xfrm>
          <a:prstGeom prst="ellipse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867275" y="2535238"/>
            <a:ext cx="169863" cy="200025"/>
          </a:xfrm>
          <a:prstGeom prst="ellipse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2341563" y="3168650"/>
            <a:ext cx="171450" cy="200025"/>
          </a:xfrm>
          <a:prstGeom prst="ellipse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cxnSp>
        <p:nvCxnSpPr>
          <p:cNvPr id="28" name="Straight Connector 62"/>
          <p:cNvCxnSpPr>
            <a:cxnSpLocks noChangeShapeType="1"/>
            <a:stCxn id="24" idx="6"/>
            <a:endCxn id="25" idx="2"/>
          </p:cNvCxnSpPr>
          <p:nvPr/>
        </p:nvCxnSpPr>
        <p:spPr bwMode="auto">
          <a:xfrm>
            <a:off x="4806950" y="3335338"/>
            <a:ext cx="574675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Oval 28"/>
          <p:cNvSpPr/>
          <p:nvPr/>
        </p:nvSpPr>
        <p:spPr bwMode="auto">
          <a:xfrm>
            <a:off x="3952875" y="2735263"/>
            <a:ext cx="176213" cy="200025"/>
          </a:xfrm>
          <a:prstGeom prst="ellipse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kern="0">
              <a:solidFill>
                <a:srgbClr val="FFFFFF"/>
              </a:solidFill>
              <a:latin typeface="Tahoma"/>
              <a:ea typeface="宋体" charset="0"/>
              <a:cs typeface="宋体" charset="0"/>
            </a:endParaRPr>
          </a:p>
        </p:txBody>
      </p:sp>
      <p:cxnSp>
        <p:nvCxnSpPr>
          <p:cNvPr id="30" name="Straight Connector 62"/>
          <p:cNvCxnSpPr>
            <a:cxnSpLocks noChangeShapeType="1"/>
            <a:stCxn id="23" idx="2"/>
            <a:endCxn id="27" idx="6"/>
          </p:cNvCxnSpPr>
          <p:nvPr/>
        </p:nvCxnSpPr>
        <p:spPr bwMode="auto">
          <a:xfrm flipH="1">
            <a:off x="2513013" y="3175929"/>
            <a:ext cx="1166332" cy="92734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62"/>
          <p:cNvCxnSpPr>
            <a:cxnSpLocks noChangeShapeType="1"/>
            <a:stCxn id="24" idx="1"/>
            <a:endCxn id="29" idx="6"/>
          </p:cNvCxnSpPr>
          <p:nvPr/>
        </p:nvCxnSpPr>
        <p:spPr bwMode="auto">
          <a:xfrm flipH="1" flipV="1">
            <a:off x="4129088" y="2835275"/>
            <a:ext cx="533400" cy="430213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62"/>
          <p:cNvCxnSpPr>
            <a:cxnSpLocks noChangeShapeType="1"/>
            <a:stCxn id="29" idx="3"/>
            <a:endCxn id="23" idx="7"/>
          </p:cNvCxnSpPr>
          <p:nvPr/>
        </p:nvCxnSpPr>
        <p:spPr bwMode="auto">
          <a:xfrm flipH="1">
            <a:off x="3829751" y="2905995"/>
            <a:ext cx="148930" cy="199214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62"/>
          <p:cNvCxnSpPr>
            <a:cxnSpLocks noChangeShapeType="1"/>
            <a:stCxn id="25" idx="0"/>
            <a:endCxn id="29" idx="6"/>
          </p:cNvCxnSpPr>
          <p:nvPr/>
        </p:nvCxnSpPr>
        <p:spPr bwMode="auto">
          <a:xfrm flipH="1" flipV="1">
            <a:off x="4129088" y="2835276"/>
            <a:ext cx="1339056" cy="400049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62"/>
          <p:cNvCxnSpPr>
            <a:cxnSpLocks noChangeShapeType="1"/>
            <a:stCxn id="26" idx="3"/>
            <a:endCxn id="23" idx="6"/>
          </p:cNvCxnSpPr>
          <p:nvPr/>
        </p:nvCxnSpPr>
        <p:spPr bwMode="auto">
          <a:xfrm flipH="1">
            <a:off x="3855557" y="2705970"/>
            <a:ext cx="1036594" cy="469959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angle 59"/>
              <p:cNvSpPr/>
              <p:nvPr/>
            </p:nvSpPr>
            <p:spPr>
              <a:xfrm>
                <a:off x="2089935" y="3657407"/>
                <a:ext cx="3798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nl-NL" i="1" dirty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935" y="3657407"/>
                <a:ext cx="379848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/>
              <p:cNvSpPr/>
              <p:nvPr/>
            </p:nvSpPr>
            <p:spPr>
              <a:xfrm>
                <a:off x="3441477" y="3519383"/>
                <a:ext cx="3798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nl-NL" i="1" dirty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477" y="3519383"/>
                <a:ext cx="379848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5409476" y="3532006"/>
                <a:ext cx="3798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nl-NL" i="1" dirty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76" y="3532006"/>
                <a:ext cx="379848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tangle 62"/>
              <p:cNvSpPr/>
              <p:nvPr/>
            </p:nvSpPr>
            <p:spPr>
              <a:xfrm>
                <a:off x="4854680" y="3336800"/>
                <a:ext cx="3798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nl-NL" i="1" dirty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680" y="3336800"/>
                <a:ext cx="379848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Rectangle 63"/>
              <p:cNvSpPr/>
              <p:nvPr/>
            </p:nvSpPr>
            <p:spPr>
              <a:xfrm>
                <a:off x="4363602" y="3520431"/>
                <a:ext cx="3798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nl-NL" i="1" dirty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602" y="3520431"/>
                <a:ext cx="379848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Rectangle 64"/>
              <p:cNvSpPr/>
              <p:nvPr/>
            </p:nvSpPr>
            <p:spPr>
              <a:xfrm>
                <a:off x="3932327" y="3362616"/>
                <a:ext cx="3798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nl-NL" i="1" dirty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327" y="3362616"/>
                <a:ext cx="379848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81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/>
              <p:cNvSpPr txBox="1">
                <a:spLocks/>
              </p:cNvSpPr>
              <p:nvPr/>
            </p:nvSpPr>
            <p:spPr>
              <a:xfrm>
                <a:off x="765126" y="1144443"/>
                <a:ext cx="7772400" cy="587375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 spc="3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 spc="3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 spc="3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 spc="3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 spc="3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Arial" pitchFamily="34" charset="0"/>
                  <a:buChar char="•"/>
                  <a:defRPr sz="1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/>
                <a14:m>
                  <m:oMath xmlns:m="http://schemas.openxmlformats.org/officeDocument/2006/math">
                    <m:r>
                      <a:rPr lang="en-GB" altLang="nl-NL" i="1" dirty="0" smtClean="0">
                        <a:latin typeface="Cambria Math" charset="0"/>
                        <a:ea typeface="Cambria Math" charset="0"/>
                        <a:cs typeface="Cambria Math" charset="0"/>
                        <a:sym typeface="Symbol" pitchFamily="18" charset="2"/>
                      </a:rPr>
                      <m:t>∃</m:t>
                    </m:r>
                    <m:r>
                      <a:rPr lang="zh-CN" altLang="en-US" b="0" i="1" dirty="0" smtClean="0">
                        <a:latin typeface="Cambria Math" charset="0"/>
                        <a:ea typeface="Cambria Math" charset="0"/>
                        <a:cs typeface="Cambria Math" charset="0"/>
                        <a:sym typeface="Symbol" pitchFamily="18" charset="2"/>
                      </a:rPr>
                      <m:t> </m:t>
                    </m:r>
                    <m:sSup>
                      <m:sSupPr>
                        <m:ctrlPr>
                          <a:rPr lang="en-GB" altLang="nl-NL" i="1" dirty="0" smtClean="0">
                            <a:latin typeface="Cambria Math" charset="0"/>
                            <a:sym typeface="Symbol" pitchFamily="18" charset="2"/>
                          </a:rPr>
                        </m:ctrlPr>
                      </m:sSupPr>
                      <m:e>
                        <m:r>
                          <a:rPr lang="en-GB" altLang="nl-NL" b="0" i="1" dirty="0" smtClean="0">
                            <a:latin typeface="Cambria Math"/>
                            <a:sym typeface="Symbol" pitchFamily="18" charset="2"/>
                          </a:rPr>
                          <m:t>𝑝</m:t>
                        </m:r>
                      </m:e>
                      <m:sup>
                        <m:r>
                          <a:rPr lang="en-GB" altLang="nl-NL" b="0" i="1" dirty="0" smtClean="0">
                            <a:latin typeface="Cambria Math"/>
                            <a:sym typeface="Symbol" pitchFamily="18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altLang="nl-NL" dirty="0" smtClean="0">
                    <a:sym typeface="Symbol" pitchFamily="18" charset="2"/>
                  </a:rPr>
                  <a:t> </a:t>
                </a:r>
                <a:r>
                  <a:rPr lang="en-GB" altLang="nl-NL" sz="1800" dirty="0" smtClean="0"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where structural transition occurs</a:t>
                </a:r>
                <a:endParaRPr lang="en-GB" altLang="nl-NL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26" y="1144443"/>
                <a:ext cx="7772400" cy="587375"/>
              </a:xfrm>
              <a:prstGeom prst="rect">
                <a:avLst/>
              </a:prstGeom>
              <a:blipFill rotWithShape="0">
                <a:blip r:embed="rId2"/>
                <a:stretch>
                  <a:fillRect l="-392" t="-52083" b="-3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676400"/>
            <a:ext cx="5989638" cy="379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3422650" y="4208463"/>
            <a:ext cx="439738" cy="1109662"/>
            <a:chOff x="3422650" y="4208463"/>
            <a:chExt cx="439738" cy="1109662"/>
          </a:xfrm>
        </p:grpSpPr>
        <p:cxnSp>
          <p:nvCxnSpPr>
            <p:cNvPr id="5" name="Straight Arrow Connector 5"/>
            <p:cNvCxnSpPr>
              <a:cxnSpLocks noChangeShapeType="1"/>
            </p:cNvCxnSpPr>
            <p:nvPr/>
          </p:nvCxnSpPr>
          <p:spPr bwMode="auto">
            <a:xfrm flipH="1">
              <a:off x="3599584" y="4208463"/>
              <a:ext cx="14432" cy="7270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3422650" y="4949825"/>
              <a:ext cx="43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Times" pitchFamily="18" charset="0"/>
                <a:buChar char="•"/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spcBef>
                  <a:spcPct val="20000"/>
                </a:spcBef>
                <a:buFont typeface="Times" pitchFamily="18" charset="0"/>
                <a:buChar char="•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spcBef>
                  <a:spcPct val="20000"/>
                </a:spcBef>
                <a:buFont typeface="Times" pitchFamily="18" charset="0"/>
                <a:buChar char="•"/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spcBef>
                  <a:spcPct val="20000"/>
                </a:spcBef>
                <a:buFont typeface="Times" pitchFamily="18" charset="0"/>
                <a:buChar char="•"/>
                <a:defRPr sz="16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spcBef>
                  <a:spcPct val="20000"/>
                </a:spcBef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Times" pitchFamily="18" charset="0"/>
                <a:buChar char="•"/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nl-NL" sz="1800" dirty="0"/>
                <a:t>p*</a:t>
              </a: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65126" y="297069"/>
            <a:ext cx="8378874" cy="83395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>
                <a:latin typeface="Arial"/>
                <a:ea typeface="MS PGothic" charset="0"/>
                <a:cs typeface="Arial"/>
              </a:rPr>
              <a:t>Motivation</a:t>
            </a:r>
            <a:endParaRPr lang="en-US" sz="3600" dirty="0" smtClean="0">
              <a:latin typeface="Arial"/>
              <a:ea typeface="MS PGothic" charset="0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/>
              <p:cNvSpPr txBox="1"/>
              <p:nvPr/>
            </p:nvSpPr>
            <p:spPr>
              <a:xfrm>
                <a:off x="6206837" y="2693141"/>
                <a:ext cx="323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b="0" i="1" smtClean="0">
                          <a:latin typeface="Cambria Math" charset="0"/>
                        </a:rPr>
                        <m:t>2</m:t>
                      </m:r>
                      <m:r>
                        <a:rPr kumimoji="1" lang="en-US" altLang="zh-CN" b="0" i="1" smtClean="0">
                          <a:latin typeface="Cambria Math" charset="0"/>
                        </a:rPr>
                        <m:t>𝑝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6837" y="2693141"/>
                <a:ext cx="32342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22642" r="-22642" b="-355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884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765126" y="297069"/>
            <a:ext cx="8378874" cy="83395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dirty="0" smtClean="0">
                <a:latin typeface="Arial"/>
                <a:ea typeface="MS PGothic" charset="0"/>
                <a:cs typeface="Arial"/>
              </a:rPr>
              <a:t>Adjacency matrix and Laplacian matrix</a:t>
            </a:r>
            <a:endParaRPr lang="en-US" sz="3600" dirty="0" smtClean="0">
              <a:latin typeface="Arial"/>
              <a:ea typeface="MS PGothic" charset="0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54904" y="3843424"/>
                <a:ext cx="2145396" cy="643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𝐴</m:t>
                      </m:r>
                      <m:r>
                        <a:rPr lang="en-GB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en-GB" i="1"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𝑝𝐵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𝑝</m:t>
                                </m:r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/>
                                      </a:rPr>
                                      <m:t>𝑇</m:t>
                                    </m:r>
                                  </m:sup>
                                </m:sSup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904" y="3843424"/>
                <a:ext cx="2145396" cy="6435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885057" y="4932113"/>
                <a:ext cx="4830490" cy="6574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𝑄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  <m:r>
                                  <m:rPr>
                                    <m:nor/>
                                  </m:rPr>
                                  <a:rPr lang="en-GB">
                                    <a:latin typeface="Cambria Math"/>
                                    <a:ea typeface="Cambria Math"/>
                                  </a:rPr>
                                  <m:t>diag</m:t>
                                </m:r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[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𝐵𝑢</m:t>
                                    </m:r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]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</a:rPr>
                                  <m:t>𝑝𝐵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  <m:sSup>
                                  <m:sSup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en-GB" i="1">
                                        <a:latin typeface="Cambria Math"/>
                                      </a:rPr>
                                      <m:t>𝑇</m:t>
                                    </m:r>
                                  </m:sup>
                                </m:sSup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  <m:r>
                                  <m:rPr>
                                    <m:nor/>
                                  </m:rPr>
                                  <a:rPr lang="en-GB">
                                    <a:latin typeface="Cambria Math"/>
                                    <a:ea typeface="Cambria Math"/>
                                  </a:rPr>
                                  <m:t>diag</m:t>
                                </m:r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[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(</m:t>
                                    </m:r>
                                    <m:sSup>
                                      <m:sSupPr>
                                        <m:ctrlPr>
                                          <a:rPr lang="en-GB" i="1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𝐵</m:t>
                                        </m:r>
                                      </m:e>
                                      <m:sup>
                                        <m:r>
                                          <a:rPr lang="en-GB" i="1">
                                            <a:latin typeface="Cambria Math"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𝑢</m:t>
                                    </m:r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]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057" y="4932113"/>
                <a:ext cx="4830490" cy="6574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/>
          <p:cNvGrpSpPr/>
          <p:nvPr/>
        </p:nvGrpSpPr>
        <p:grpSpPr>
          <a:xfrm>
            <a:off x="1882540" y="1271536"/>
            <a:ext cx="5191125" cy="2201862"/>
            <a:chOff x="1882540" y="1271536"/>
            <a:chExt cx="5191125" cy="2201862"/>
          </a:xfrm>
        </p:grpSpPr>
        <p:sp>
          <p:nvSpPr>
            <p:cNvPr id="4" name="Flowchart: Data 3"/>
            <p:cNvSpPr/>
            <p:nvPr/>
          </p:nvSpPr>
          <p:spPr bwMode="auto">
            <a:xfrm>
              <a:off x="1882540" y="2541536"/>
              <a:ext cx="5106987" cy="931862"/>
            </a:xfrm>
            <a:prstGeom prst="flowChartInputOutput">
              <a:avLst/>
            </a:prstGeom>
            <a:solidFill>
              <a:srgbClr val="000000">
                <a:lumMod val="50000"/>
                <a:lumOff val="50000"/>
                <a:alpha val="29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3924065" y="3144786"/>
              <a:ext cx="176212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4809890" y="3273373"/>
              <a:ext cx="169862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5554427" y="3273373"/>
              <a:ext cx="173038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038490" y="2573286"/>
              <a:ext cx="169862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514365" y="3206698"/>
              <a:ext cx="171450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cxnSp>
          <p:nvCxnSpPr>
            <p:cNvPr id="10" name="Straight Connector 62"/>
            <p:cNvCxnSpPr>
              <a:cxnSpLocks noChangeShapeType="1"/>
              <a:stCxn id="6" idx="6"/>
              <a:endCxn id="7" idx="2"/>
            </p:cNvCxnSpPr>
            <p:nvPr/>
          </p:nvCxnSpPr>
          <p:spPr bwMode="auto">
            <a:xfrm>
              <a:off x="4979752" y="3373386"/>
              <a:ext cx="574675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73"/>
            <p:cNvCxnSpPr>
              <a:cxnSpLocks noChangeShapeType="1"/>
              <a:stCxn id="26" idx="4"/>
              <a:endCxn id="6" idx="0"/>
            </p:cNvCxnSpPr>
            <p:nvPr/>
          </p:nvCxnSpPr>
          <p:spPr bwMode="auto">
            <a:xfrm flipH="1">
              <a:off x="4894821" y="2171648"/>
              <a:ext cx="63500" cy="110172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74"/>
            <p:cNvCxnSpPr>
              <a:cxnSpLocks noChangeShapeType="1"/>
              <a:stCxn id="29" idx="4"/>
              <a:endCxn id="9" idx="0"/>
            </p:cNvCxnSpPr>
            <p:nvPr/>
          </p:nvCxnSpPr>
          <p:spPr bwMode="auto">
            <a:xfrm flipH="1">
              <a:off x="2600090" y="2104973"/>
              <a:ext cx="63500" cy="110172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78"/>
            <p:cNvCxnSpPr>
              <a:cxnSpLocks noChangeShapeType="1"/>
              <a:endCxn id="7" idx="0"/>
            </p:cNvCxnSpPr>
            <p:nvPr/>
          </p:nvCxnSpPr>
          <p:spPr bwMode="auto">
            <a:xfrm flipH="1">
              <a:off x="5640946" y="2171648"/>
              <a:ext cx="63500" cy="110172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82"/>
            <p:cNvCxnSpPr>
              <a:cxnSpLocks noChangeShapeType="1"/>
              <a:stCxn id="28" idx="4"/>
              <a:endCxn id="8" idx="0"/>
            </p:cNvCxnSpPr>
            <p:nvPr/>
          </p:nvCxnSpPr>
          <p:spPr bwMode="auto">
            <a:xfrm flipH="1">
              <a:off x="5123421" y="1471561"/>
              <a:ext cx="65088" cy="110172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88"/>
            <p:cNvCxnSpPr>
              <a:cxnSpLocks noChangeShapeType="1"/>
              <a:endCxn id="5" idx="0"/>
            </p:cNvCxnSpPr>
            <p:nvPr/>
          </p:nvCxnSpPr>
          <p:spPr bwMode="auto">
            <a:xfrm>
              <a:off x="4003451" y="2012239"/>
              <a:ext cx="8720" cy="1132547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89"/>
            <p:cNvCxnSpPr>
              <a:cxnSpLocks noChangeShapeType="1"/>
              <a:stCxn id="31" idx="4"/>
              <a:endCxn id="18" idx="0"/>
            </p:cNvCxnSpPr>
            <p:nvPr/>
          </p:nvCxnSpPr>
          <p:spPr bwMode="auto">
            <a:xfrm flipH="1">
              <a:off x="4212196" y="1671586"/>
              <a:ext cx="65088" cy="1101725"/>
            </a:xfrm>
            <a:prstGeom prst="line">
              <a:avLst/>
            </a:prstGeom>
            <a:noFill/>
            <a:ln w="38100" algn="ctr">
              <a:solidFill>
                <a:srgbClr val="595959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Flowchart: Data 16"/>
            <p:cNvSpPr/>
            <p:nvPr/>
          </p:nvSpPr>
          <p:spPr bwMode="auto">
            <a:xfrm>
              <a:off x="1966677" y="1277886"/>
              <a:ext cx="5106988" cy="931862"/>
            </a:xfrm>
            <a:prstGeom prst="flowChartInputOutput">
              <a:avLst/>
            </a:prstGeom>
            <a:solidFill>
              <a:srgbClr val="000000">
                <a:lumMod val="50000"/>
                <a:lumOff val="50000"/>
                <a:alpha val="29000"/>
              </a:srgbClr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 dirty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124090" y="2773311"/>
              <a:ext cx="176212" cy="200025"/>
            </a:xfrm>
            <a:prstGeom prst="ellipse">
              <a:avLst/>
            </a:prstGeom>
            <a:solidFill>
              <a:srgbClr val="C000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cxnSp>
          <p:nvCxnSpPr>
            <p:cNvPr id="19" name="Straight Connector 62"/>
            <p:cNvCxnSpPr>
              <a:cxnSpLocks noChangeShapeType="1"/>
            </p:cNvCxnSpPr>
            <p:nvPr/>
          </p:nvCxnSpPr>
          <p:spPr bwMode="auto">
            <a:xfrm flipV="1">
              <a:off x="4898790" y="2773311"/>
              <a:ext cx="204787" cy="47148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62"/>
            <p:cNvCxnSpPr>
              <a:cxnSpLocks noChangeShapeType="1"/>
              <a:stCxn id="5" idx="2"/>
              <a:endCxn id="9" idx="6"/>
            </p:cNvCxnSpPr>
            <p:nvPr/>
          </p:nvCxnSpPr>
          <p:spPr bwMode="auto">
            <a:xfrm flipH="1">
              <a:off x="2685815" y="3244799"/>
              <a:ext cx="1238250" cy="61912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62"/>
            <p:cNvCxnSpPr>
              <a:cxnSpLocks noChangeShapeType="1"/>
              <a:stCxn id="8" idx="2"/>
              <a:endCxn id="18" idx="6"/>
            </p:cNvCxnSpPr>
            <p:nvPr/>
          </p:nvCxnSpPr>
          <p:spPr bwMode="auto">
            <a:xfrm flipH="1">
              <a:off x="4300302" y="2673298"/>
              <a:ext cx="738188" cy="200025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62"/>
            <p:cNvCxnSpPr>
              <a:cxnSpLocks noChangeShapeType="1"/>
              <a:stCxn id="18" idx="3"/>
              <a:endCxn id="5" idx="7"/>
            </p:cNvCxnSpPr>
            <p:nvPr/>
          </p:nvCxnSpPr>
          <p:spPr bwMode="auto">
            <a:xfrm flipH="1">
              <a:off x="4074471" y="2944043"/>
              <a:ext cx="75425" cy="230036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Straight Connector 62"/>
            <p:cNvCxnSpPr>
              <a:cxnSpLocks noChangeShapeType="1"/>
              <a:stCxn id="7" idx="0"/>
              <a:endCxn id="8" idx="5"/>
            </p:cNvCxnSpPr>
            <p:nvPr/>
          </p:nvCxnSpPr>
          <p:spPr bwMode="auto">
            <a:xfrm flipH="1" flipV="1">
              <a:off x="5182952" y="2744736"/>
              <a:ext cx="457200" cy="528637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Connector 62"/>
            <p:cNvCxnSpPr>
              <a:cxnSpLocks noChangeShapeType="1"/>
              <a:stCxn id="18" idx="2"/>
              <a:endCxn id="9" idx="7"/>
            </p:cNvCxnSpPr>
            <p:nvPr/>
          </p:nvCxnSpPr>
          <p:spPr bwMode="auto">
            <a:xfrm flipH="1">
              <a:off x="2660415" y="2873323"/>
              <a:ext cx="1463675" cy="363538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24"/>
            <p:cNvSpPr/>
            <p:nvPr/>
          </p:nvSpPr>
          <p:spPr bwMode="auto">
            <a:xfrm>
              <a:off x="3915647" y="1812214"/>
              <a:ext cx="176212" cy="200025"/>
            </a:xfrm>
            <a:prstGeom prst="ellipse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4873390" y="1971623"/>
              <a:ext cx="169862" cy="200025"/>
            </a:xfrm>
            <a:prstGeom prst="ellipse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617927" y="1971623"/>
              <a:ext cx="173038" cy="200025"/>
            </a:xfrm>
            <a:prstGeom prst="ellipse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5103577" y="1271536"/>
              <a:ext cx="169863" cy="200025"/>
            </a:xfrm>
            <a:prstGeom prst="ellipse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2577865" y="1904948"/>
              <a:ext cx="171450" cy="200025"/>
            </a:xfrm>
            <a:prstGeom prst="ellipse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cxnSp>
          <p:nvCxnSpPr>
            <p:cNvPr id="30" name="Straight Connector 62"/>
            <p:cNvCxnSpPr>
              <a:cxnSpLocks noChangeShapeType="1"/>
              <a:stCxn id="26" idx="6"/>
              <a:endCxn id="27" idx="2"/>
            </p:cNvCxnSpPr>
            <p:nvPr/>
          </p:nvCxnSpPr>
          <p:spPr bwMode="auto">
            <a:xfrm>
              <a:off x="5043252" y="2071636"/>
              <a:ext cx="574675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Oval 30"/>
            <p:cNvSpPr/>
            <p:nvPr/>
          </p:nvSpPr>
          <p:spPr bwMode="auto">
            <a:xfrm>
              <a:off x="4189177" y="1471561"/>
              <a:ext cx="176213" cy="200025"/>
            </a:xfrm>
            <a:prstGeom prst="ellipse">
              <a:avLst/>
            </a:prstGeom>
            <a:solidFill>
              <a:srgbClr val="00206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1800" kern="0">
                <a:solidFill>
                  <a:srgbClr val="FFFFFF"/>
                </a:solidFill>
                <a:latin typeface="Tahoma"/>
                <a:ea typeface="宋体" charset="0"/>
                <a:cs typeface="宋体" charset="0"/>
              </a:endParaRPr>
            </a:p>
          </p:txBody>
        </p:sp>
        <p:cxnSp>
          <p:nvCxnSpPr>
            <p:cNvPr id="32" name="Straight Connector 62"/>
            <p:cNvCxnSpPr>
              <a:cxnSpLocks noChangeShapeType="1"/>
              <a:stCxn id="25" idx="2"/>
              <a:endCxn id="29" idx="6"/>
            </p:cNvCxnSpPr>
            <p:nvPr/>
          </p:nvCxnSpPr>
          <p:spPr bwMode="auto">
            <a:xfrm flipH="1">
              <a:off x="2749315" y="1912227"/>
              <a:ext cx="1166332" cy="9273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Straight Connector 62"/>
            <p:cNvCxnSpPr>
              <a:cxnSpLocks noChangeShapeType="1"/>
              <a:stCxn id="26" idx="1"/>
              <a:endCxn id="31" idx="6"/>
            </p:cNvCxnSpPr>
            <p:nvPr/>
          </p:nvCxnSpPr>
          <p:spPr bwMode="auto">
            <a:xfrm flipH="1" flipV="1">
              <a:off x="4365390" y="1571573"/>
              <a:ext cx="533400" cy="430213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62"/>
            <p:cNvCxnSpPr>
              <a:cxnSpLocks noChangeShapeType="1"/>
              <a:stCxn id="31" idx="3"/>
              <a:endCxn id="25" idx="7"/>
            </p:cNvCxnSpPr>
            <p:nvPr/>
          </p:nvCxnSpPr>
          <p:spPr bwMode="auto">
            <a:xfrm flipH="1">
              <a:off x="4066053" y="1642293"/>
              <a:ext cx="148930" cy="199214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62"/>
            <p:cNvCxnSpPr>
              <a:cxnSpLocks noChangeShapeType="1"/>
              <a:stCxn id="27" idx="0"/>
              <a:endCxn id="31" idx="6"/>
            </p:cNvCxnSpPr>
            <p:nvPr/>
          </p:nvCxnSpPr>
          <p:spPr bwMode="auto">
            <a:xfrm flipH="1" flipV="1">
              <a:off x="4365390" y="1571574"/>
              <a:ext cx="1339056" cy="40004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Straight Connector 62"/>
            <p:cNvCxnSpPr>
              <a:cxnSpLocks noChangeShapeType="1"/>
              <a:stCxn id="28" idx="3"/>
              <a:endCxn id="25" idx="6"/>
            </p:cNvCxnSpPr>
            <p:nvPr/>
          </p:nvCxnSpPr>
          <p:spPr bwMode="auto">
            <a:xfrm flipH="1">
              <a:off x="4091859" y="1442268"/>
              <a:ext cx="1036594" cy="469959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>
                <a:xfrm>
                  <a:off x="2326237" y="2393705"/>
                  <a:ext cx="37984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nl-NL" i="1" dirty="0">
                            <a:latin typeface="Cambria Math"/>
                          </a:rPr>
                          <m:t>𝑝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26237" y="2393705"/>
                  <a:ext cx="379848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>
                <a:xfrm>
                  <a:off x="3677779" y="2255681"/>
                  <a:ext cx="37984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nl-NL" i="1" dirty="0">
                            <a:latin typeface="Cambria Math"/>
                          </a:rPr>
                          <m:t>𝑝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7779" y="2255681"/>
                  <a:ext cx="379848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/>
                <p:cNvSpPr/>
                <p:nvPr/>
              </p:nvSpPr>
              <p:spPr>
                <a:xfrm>
                  <a:off x="5645778" y="2268304"/>
                  <a:ext cx="37984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nl-NL" i="1" dirty="0">
                            <a:latin typeface="Cambria Math"/>
                          </a:rPr>
                          <m:t>𝑝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5778" y="2268304"/>
                  <a:ext cx="379848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Rectangle 40"/>
                <p:cNvSpPr/>
                <p:nvPr/>
              </p:nvSpPr>
              <p:spPr>
                <a:xfrm>
                  <a:off x="5090982" y="2073098"/>
                  <a:ext cx="37984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nl-NL" i="1" dirty="0">
                            <a:latin typeface="Cambria Math"/>
                          </a:rPr>
                          <m:t>𝑝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1" name="Rectangle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0982" y="2073098"/>
                  <a:ext cx="37984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Rectangle 41"/>
                <p:cNvSpPr/>
                <p:nvPr/>
              </p:nvSpPr>
              <p:spPr>
                <a:xfrm>
                  <a:off x="4599904" y="2256729"/>
                  <a:ext cx="37984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nl-NL" i="1" dirty="0">
                            <a:latin typeface="Cambria Math"/>
                          </a:rPr>
                          <m:t>𝑝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2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9904" y="2256729"/>
                  <a:ext cx="379848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ectangle 42"/>
                <p:cNvSpPr/>
                <p:nvPr/>
              </p:nvSpPr>
              <p:spPr>
                <a:xfrm>
                  <a:off x="4168629" y="2098914"/>
                  <a:ext cx="37984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nl-NL" i="1" dirty="0">
                            <a:latin typeface="Cambria Math"/>
                          </a:rPr>
                          <m:t>𝑝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8629" y="2098914"/>
                  <a:ext cx="379848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ectangle 45"/>
                <p:cNvSpPr/>
                <p:nvPr/>
              </p:nvSpPr>
              <p:spPr>
                <a:xfrm>
                  <a:off x="6141632" y="1286757"/>
                  <a:ext cx="54797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/>
                              </a:rPr>
                              <m:t> 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6" name="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1632" y="1286757"/>
                  <a:ext cx="54797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6187607" y="2500941"/>
                  <a:ext cx="50199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GB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7607" y="2500941"/>
                  <a:ext cx="501996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15022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88414" y="714048"/>
                <a:ext cx="7690505" cy="5961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800" dirty="0" smtClean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𝑝𝐼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𝑝𝐼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𝑝𝐼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GB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/>
                                    <a:ea typeface="Cambria Math"/>
                                  </a:rPr>
                                  <m:t>𝑝𝐼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𝜇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i="1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             (1)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charset="0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       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𝑇</m:t>
                          </m:r>
                        </m:sup>
                      </m:sSup>
                      <m:sSub>
                        <m:sSubPr>
                          <m:ctrlPr>
                            <a:rPr lang="en-GB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GB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charset="0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𝑇</m:t>
                          </m:r>
                        </m:sup>
                      </m:sSup>
                      <m:sSub>
                        <m:sSubPr>
                          <m:ctrlPr>
                            <a:rPr lang="en-GB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b="0" i="1" smtClean="0">
                          <a:latin typeface="Cambria Math"/>
                        </a:rPr>
                        <m:t>=1                                 (2)</m:t>
                      </m:r>
                    </m:oMath>
                  </m:oMathPara>
                </a14:m>
                <a:endParaRPr lang="en-US" dirty="0" smtClean="0"/>
              </a:p>
              <a:p>
                <a:endParaRPr lang="en-GB" dirty="0" smtClean="0"/>
              </a:p>
              <a:p>
                <a:endParaRPr lang="en-GB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GB" sz="2000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GB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GB" sz="2000" i="1">
                              <a:latin typeface="Cambria Math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𝑁</m:t>
                          </m:r>
                          <m:r>
                            <a:rPr lang="en-GB" sz="20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  <m:d>
                        <m:dPr>
                          <m:ctrlPr>
                            <a:rPr lang="en-GB" sz="2000" i="1"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000" i="1" smtClean="0">
                              <a:latin typeface="Cambria Math"/>
                            </a:rPr>
                            <m:t>𝐿</m:t>
                          </m:r>
                        </m:e>
                      </m:d>
                    </m:oMath>
                  </m:oMathPara>
                </a14:m>
                <a:endParaRPr lang="en-GB" sz="2000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𝐿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i="1"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/>
                            </a:rPr>
                            <m:t>𝐿</m:t>
                          </m:r>
                        </m:e>
                      </m:acc>
                      <m:r>
                        <a:rPr lang="en-GB" i="1">
                          <a:latin typeface="Cambria Math"/>
                        </a:rPr>
                        <m:t>−</m:t>
                      </m:r>
                      <m:acc>
                        <m:accPr>
                          <m:chr m:val="̃"/>
                          <m:ctrlPr>
                            <a:rPr lang="en-GB" i="1"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/>
                            </a:rPr>
                            <m:t>𝐿</m:t>
                          </m:r>
                        </m:e>
                      </m:acc>
                      <m:sSup>
                        <m:sSupPr>
                          <m:ctrlPr>
                            <a:rPr lang="en-GB" i="1">
                              <a:latin typeface="Cambria Math" charset="0"/>
                            </a:rPr>
                          </m:ctrlPr>
                        </m:sSupPr>
                        <m:e>
                          <m:acc>
                            <m:accPr>
                              <m:chr m:val="̅"/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𝐿</m:t>
                              </m:r>
                            </m:e>
                          </m:acc>
                        </m:e>
                        <m:sup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†</m:t>
                          </m:r>
                        </m:sup>
                      </m:sSup>
                      <m:acc>
                        <m:accPr>
                          <m:chr m:val="̃"/>
                          <m:ctrlPr>
                            <a:rPr lang="en-GB" i="1"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/>
                            </a:rPr>
                            <m:t>𝐿</m:t>
                          </m:r>
                        </m:e>
                      </m:acc>
                    </m:oMath>
                  </m:oMathPara>
                </a14:m>
                <a:endParaRPr lang="en-GB" dirty="0" smtClean="0"/>
              </a:p>
              <a:p>
                <a:r>
                  <a:rPr lang="en-GB" dirty="0"/>
                  <a:t>	</a:t>
                </a:r>
                <a:endParaRPr lang="en-GB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i="1"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/>
                            </a:rPr>
                            <m:t>𝐿</m:t>
                          </m:r>
                        </m:e>
                      </m:acc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              </m:t>
                      </m:r>
                      <m:acc>
                        <m:accPr>
                          <m:chr m:val="̃"/>
                          <m:ctrlPr>
                            <a:rPr lang="en-GB" i="1"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GB" i="1">
                              <a:latin typeface="Cambria Math"/>
                            </a:rPr>
                            <m:t>𝐿</m:t>
                          </m:r>
                        </m:e>
                      </m:acc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algn="ctr"/>
                <a:r>
                  <a:rPr lang="en-GB" dirty="0" smtClean="0"/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</a:rPr>
                      <m:t>†</m:t>
                    </m:r>
                  </m:oMath>
                </a14:m>
                <a:r>
                  <a:rPr lang="en-GB" dirty="0" smtClean="0"/>
                  <a:t> denotes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Moore-Penrose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pseudo-inverse.</a:t>
                </a:r>
                <a:r>
                  <a:rPr lang="en-GB" dirty="0" smtClean="0"/>
                  <a:t> 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14" y="714048"/>
                <a:ext cx="7690505" cy="596124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3"/>
              <p:cNvSpPr txBox="1">
                <a:spLocks noChangeArrowheads="1"/>
              </p:cNvSpPr>
              <p:nvPr/>
            </p:nvSpPr>
            <p:spPr>
              <a:xfrm>
                <a:off x="765126" y="297069"/>
                <a:ext cx="8378874" cy="833959"/>
              </a:xfrm>
              <a:prstGeom prst="rect">
                <a:avLst/>
              </a:prstGeom>
            </p:spPr>
            <p:txBody>
              <a:bodyPr/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GB" sz="3600" dirty="0" smtClean="0">
                    <a:latin typeface="Arial"/>
                    <a:ea typeface="MS PGothic" charset="0"/>
                    <a:cs typeface="Arial"/>
                  </a:rPr>
                  <a:t>Explicit determination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GB" sz="36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3600" dirty="0" smtClean="0">
                    <a:latin typeface="Arial"/>
                    <a:ea typeface="MS PGothic" charset="0"/>
                    <a:cs typeface="Arial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/>
                        <a:ea typeface="MS PGothic" charset="0"/>
                        <a:cs typeface="Arial"/>
                      </a:rPr>
                      <m:t>𝐵</m:t>
                    </m:r>
                    <m:r>
                      <a:rPr lang="en-GB" sz="3600" b="0" i="1" smtClean="0">
                        <a:latin typeface="Cambria Math"/>
                        <a:ea typeface="MS PGothic" charset="0"/>
                        <a:cs typeface="Arial"/>
                      </a:rPr>
                      <m:t>=</m:t>
                    </m:r>
                    <m:r>
                      <a:rPr lang="en-GB" sz="3600" b="0" i="1" smtClean="0">
                        <a:latin typeface="Cambria Math"/>
                        <a:ea typeface="MS PGothic" charset="0"/>
                        <a:cs typeface="Arial"/>
                      </a:rPr>
                      <m:t>𝐼</m:t>
                    </m:r>
                  </m:oMath>
                </a14:m>
                <a:endParaRPr lang="en-US" sz="3600" dirty="0" smtClean="0">
                  <a:latin typeface="Arial"/>
                  <a:ea typeface="MS PGothic" charset="0"/>
                  <a:cs typeface="Arial"/>
                </a:endParaRPr>
              </a:p>
            </p:txBody>
          </p:sp>
        </mc:Choice>
        <mc:Fallback xmlns="">
          <p:sp>
            <p:nvSpPr>
              <p:cNvPr id="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26" y="297069"/>
                <a:ext cx="8378874" cy="833959"/>
              </a:xfrm>
              <a:prstGeom prst="rect">
                <a:avLst/>
              </a:prstGeom>
              <a:blipFill rotWithShape="1">
                <a:blip r:embed="rId3"/>
                <a:stretch>
                  <a:fillRect l="-2256" t="-10949" b="-4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0" y="6164494"/>
            <a:ext cx="9144000" cy="41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309954" y="6188486"/>
            <a:ext cx="71672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Sahneh</a:t>
            </a:r>
            <a:r>
              <a:rPr lang="en-US" sz="1200" dirty="0"/>
              <a:t>, F. D., C. </a:t>
            </a:r>
            <a:r>
              <a:rPr lang="en-US" sz="1200" dirty="0" err="1"/>
              <a:t>Scoglio</a:t>
            </a:r>
            <a:r>
              <a:rPr lang="en-US" sz="1200" dirty="0"/>
              <a:t> and P. Van Mieghem, 2015, </a:t>
            </a:r>
            <a:r>
              <a:rPr lang="en-US" sz="1200" u="sng" dirty="0">
                <a:hlinkClick r:id="rId4"/>
              </a:rPr>
              <a:t>"Exact Coupling Threshold for Structural Transition Reveals Diversified Behaviors in Interconnected Networks",</a:t>
            </a:r>
            <a:r>
              <a:rPr lang="en-US" sz="1200" dirty="0"/>
              <a:t> Physical Review E, Vol. 92, 040801.</a:t>
            </a:r>
          </a:p>
        </p:txBody>
      </p:sp>
      <p:sp>
        <p:nvSpPr>
          <p:cNvPr id="8" name="Rectangle 7"/>
          <p:cNvSpPr/>
          <p:nvPr/>
        </p:nvSpPr>
        <p:spPr>
          <a:xfrm>
            <a:off x="3167060" y="3048558"/>
            <a:ext cx="3048000" cy="742949"/>
          </a:xfrm>
          <a:prstGeom prst="rect">
            <a:avLst/>
          </a:prstGeom>
          <a:noFill/>
          <a:ln w="25400">
            <a:solidFill>
              <a:srgbClr val="009A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5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3"/>
              <p:cNvSpPr txBox="1">
                <a:spLocks noChangeArrowheads="1"/>
              </p:cNvSpPr>
              <p:nvPr/>
            </p:nvSpPr>
            <p:spPr>
              <a:xfrm>
                <a:off x="765126" y="297069"/>
                <a:ext cx="8378874" cy="833959"/>
              </a:xfrm>
              <a:prstGeom prst="rect">
                <a:avLst/>
              </a:prstGeom>
            </p:spPr>
            <p:txBody>
              <a:bodyPr/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GB" sz="3600" dirty="0" smtClean="0">
                    <a:latin typeface="Arial"/>
                    <a:ea typeface="MS PGothic" charset="0"/>
                    <a:cs typeface="Arial"/>
                  </a:rPr>
                  <a:t>Determination </a:t>
                </a:r>
                <a:r>
                  <a:rPr lang="en-GB" sz="3600" dirty="0">
                    <a:latin typeface="Arial"/>
                    <a:ea typeface="MS PGothic" charset="0"/>
                    <a:cs typeface="Arial"/>
                  </a:rPr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GB" sz="36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3600" dirty="0">
                    <a:latin typeface="Arial"/>
                    <a:ea typeface="MS PGothic" charset="0"/>
                    <a:cs typeface="Arial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/>
                        <a:ea typeface="MS PGothic" charset="0"/>
                        <a:cs typeface="Arial"/>
                      </a:rPr>
                      <m:t>𝐵</m:t>
                    </m:r>
                    <m:r>
                      <a:rPr lang="en-GB" sz="3600" i="1" smtClean="0">
                        <a:latin typeface="Cambria Math"/>
                        <a:ea typeface="Cambria Math"/>
                        <a:cs typeface="Arial"/>
                      </a:rPr>
                      <m:t>≠</m:t>
                    </m:r>
                    <m:r>
                      <a:rPr lang="en-GB" sz="3600" i="1">
                        <a:latin typeface="Cambria Math"/>
                        <a:ea typeface="MS PGothic" charset="0"/>
                        <a:cs typeface="Arial"/>
                      </a:rPr>
                      <m:t>𝐼</m:t>
                    </m:r>
                  </m:oMath>
                </a14:m>
                <a:endParaRPr lang="en-US" sz="3600" dirty="0">
                  <a:latin typeface="Arial"/>
                  <a:ea typeface="MS PGothic" charset="0"/>
                  <a:cs typeface="Arial"/>
                </a:endParaRPr>
              </a:p>
              <a:p>
                <a:pPr algn="l"/>
                <a:endParaRPr lang="en-US" sz="3600" dirty="0" smtClean="0">
                  <a:latin typeface="Arial"/>
                  <a:ea typeface="MS PGothic" charset="0"/>
                  <a:cs typeface="Arial"/>
                </a:endParaRPr>
              </a:p>
            </p:txBody>
          </p:sp>
        </mc:Choice>
        <mc:Fallback xmlns="">
          <p:sp>
            <p:nvSpPr>
              <p:cNvPr id="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26" y="297069"/>
                <a:ext cx="8378874" cy="833959"/>
              </a:xfrm>
              <a:prstGeom prst="rect">
                <a:avLst/>
              </a:prstGeom>
              <a:blipFill rotWithShape="1">
                <a:blip r:embed="rId2"/>
                <a:stretch>
                  <a:fillRect l="-2256" t="-10949" b="-4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49"/>
              <p:cNvSpPr>
                <a:spLocks noChangeArrowheads="1"/>
              </p:cNvSpPr>
              <p:nvPr/>
            </p:nvSpPr>
            <p:spPr bwMode="auto">
              <a:xfrm>
                <a:off x="765126" y="1131028"/>
                <a:ext cx="7493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Times" pitchFamily="18" charset="0"/>
                  <a:buChar char="•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Times" pitchFamily="18" charset="0"/>
                  <a:buChar char="•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Times" pitchFamily="18" charset="0"/>
                  <a:buChar char="•"/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Times" pitchFamily="18" charset="0"/>
                  <a:buChar char="•"/>
                  <a:defRPr sz="16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nl-NL" sz="1800" dirty="0" smtClean="0"/>
                  <a:t>When </a:t>
                </a:r>
                <a14:m>
                  <m:oMath xmlns:m="http://schemas.openxmlformats.org/officeDocument/2006/math">
                    <m:r>
                      <a:rPr lang="en-GB" altLang="nl-NL" sz="1800" b="0" i="1" smtClean="0">
                        <a:latin typeface="Cambria Math"/>
                      </a:rPr>
                      <m:t>𝐵𝑢</m:t>
                    </m:r>
                    <m:r>
                      <a:rPr lang="en-GB" altLang="nl-NL" sz="18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altLang="nl-NL" sz="18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altLang="nl-NL" sz="1800" b="0" i="1" smtClean="0"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GB" altLang="nl-NL" sz="1800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GB" altLang="nl-NL" sz="1800" b="0" i="1" smtClean="0">
                        <a:latin typeface="Cambria Math"/>
                      </a:rPr>
                      <m:t>𝑢</m:t>
                    </m:r>
                    <m:r>
                      <a:rPr lang="en-GB" altLang="nl-NL" sz="1800" b="0" i="1" smtClean="0">
                        <a:latin typeface="Cambria Math"/>
                      </a:rPr>
                      <m:t>=2</m:t>
                    </m:r>
                  </m:oMath>
                </a14:m>
                <a:endParaRPr lang="en-GB" altLang="nl-NL" sz="1800" dirty="0"/>
              </a:p>
            </p:txBody>
          </p:sp>
        </mc:Choice>
        <mc:Fallback>
          <p:sp>
            <p:nvSpPr>
              <p:cNvPr id="4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5126" y="1131028"/>
                <a:ext cx="749300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70" t="-10000" b="-2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D:\xiangronwang\Dropbox\Report\H_InterdependentNetwork\Figures\performanceBound.e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980" y="1500360"/>
            <a:ext cx="6567696" cy="417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5126" y="5782451"/>
                <a:ext cx="74930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Coupled </a:t>
                </a:r>
                <a:r>
                  <a:rPr lang="en-US" dirty="0" err="1" smtClean="0"/>
                  <a:t>Erd</a:t>
                </a:r>
                <a:r>
                  <a:rPr lang="hu-HU" dirty="0"/>
                  <a:t>ő</a:t>
                </a:r>
                <a:r>
                  <a:rPr lang="en-US" dirty="0" smtClean="0"/>
                  <a:t>s-</a:t>
                </a:r>
                <a:r>
                  <a:rPr lang="en-US" dirty="0" err="1" smtClean="0"/>
                  <a:t>R</a:t>
                </a:r>
                <a:r>
                  <a:rPr lang="en-US" dirty="0" err="1"/>
                  <a:t>é</a:t>
                </a:r>
                <a:r>
                  <a:rPr lang="en-US" dirty="0" err="1" smtClean="0"/>
                  <a:t>nyi</a:t>
                </a:r>
                <a:r>
                  <a:rPr lang="en-US" dirty="0" smtClean="0"/>
                  <a:t> </a:t>
                </a:r>
                <a:r>
                  <a:rPr lang="en-US" dirty="0"/>
                  <a:t>graphs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(</m:t>
                    </m:r>
                    <m:r>
                      <a:rPr lang="en-GB" b="0" i="1" smtClean="0">
                        <a:latin typeface="Cambria Math"/>
                      </a:rPr>
                      <m:t>𝑁</m:t>
                    </m:r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with </a:t>
                </a:r>
                <a:r>
                  <a:rPr lang="en-US" dirty="0"/>
                  <a:t>average </a:t>
                </a:r>
                <a:r>
                  <a:rPr lang="en-US" dirty="0" smtClean="0"/>
                  <a:t>degree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𝑎𝑣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=6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26" y="5782451"/>
                <a:ext cx="7493000" cy="390748"/>
              </a:xfrm>
              <a:prstGeom prst="rect">
                <a:avLst/>
              </a:prstGeom>
              <a:blipFill rotWithShape="1">
                <a:blip r:embed="rId5"/>
                <a:stretch>
                  <a:fillRect l="-732" t="-7813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713" y="2579189"/>
            <a:ext cx="32575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9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048" y="2589246"/>
            <a:ext cx="32956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D:\xiangronwang\Dropbox\Report\H_InterdependentNetwork\Figures\ac_differentSize_Fully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380" y="1502672"/>
            <a:ext cx="6594492" cy="4178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3"/>
              <p:cNvSpPr txBox="1">
                <a:spLocks noChangeArrowheads="1"/>
              </p:cNvSpPr>
              <p:nvPr/>
            </p:nvSpPr>
            <p:spPr>
              <a:xfrm>
                <a:off x="765126" y="297069"/>
                <a:ext cx="8378874" cy="833959"/>
              </a:xfrm>
              <a:prstGeom prst="rect">
                <a:avLst/>
              </a:prstGeom>
            </p:spPr>
            <p:txBody>
              <a:bodyPr/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GB" sz="3600" dirty="0" smtClean="0">
                    <a:latin typeface="Arial"/>
                    <a:ea typeface="MS PGothic" charset="0"/>
                    <a:cs typeface="Arial"/>
                  </a:rPr>
                  <a:t>Determination </a:t>
                </a:r>
                <a:r>
                  <a:rPr lang="en-GB" sz="3600" dirty="0">
                    <a:latin typeface="Arial"/>
                    <a:ea typeface="MS PGothic" charset="0"/>
                    <a:cs typeface="Arial"/>
                  </a:rPr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GB" sz="36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3600" dirty="0">
                    <a:latin typeface="Arial"/>
                    <a:ea typeface="MS PGothic" charset="0"/>
                    <a:cs typeface="Arial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/>
                        <a:ea typeface="MS PGothic" charset="0"/>
                        <a:cs typeface="Arial"/>
                      </a:rPr>
                      <m:t>𝐵</m:t>
                    </m:r>
                    <m:r>
                      <a:rPr lang="en-GB" sz="3600" i="1" smtClean="0">
                        <a:latin typeface="Cambria Math"/>
                        <a:ea typeface="Cambria Math"/>
                        <a:cs typeface="Arial"/>
                      </a:rPr>
                      <m:t>≠</m:t>
                    </m:r>
                    <m:r>
                      <a:rPr lang="en-GB" sz="3600" i="1">
                        <a:latin typeface="Cambria Math"/>
                        <a:ea typeface="MS PGothic" charset="0"/>
                        <a:cs typeface="Arial"/>
                      </a:rPr>
                      <m:t>𝐼</m:t>
                    </m:r>
                  </m:oMath>
                </a14:m>
                <a:endParaRPr lang="en-US" sz="3600" dirty="0">
                  <a:latin typeface="Arial"/>
                  <a:ea typeface="MS PGothic" charset="0"/>
                  <a:cs typeface="Arial"/>
                </a:endParaRPr>
              </a:p>
              <a:p>
                <a:pPr algn="l"/>
                <a:endParaRPr lang="en-US" sz="3600" dirty="0" smtClean="0">
                  <a:latin typeface="Arial"/>
                  <a:ea typeface="MS PGothic" charset="0"/>
                  <a:cs typeface="Arial"/>
                </a:endParaRPr>
              </a:p>
            </p:txBody>
          </p:sp>
        </mc:Choice>
        <mc:Fallback xmlns="">
          <p:sp>
            <p:nvSpPr>
              <p:cNvPr id="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26" y="297069"/>
                <a:ext cx="8378874" cy="833959"/>
              </a:xfrm>
              <a:prstGeom prst="rect">
                <a:avLst/>
              </a:prstGeom>
              <a:blipFill rotWithShape="1">
                <a:blip r:embed="rId4"/>
                <a:stretch>
                  <a:fillRect l="-2256" t="-10949" b="-4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49"/>
              <p:cNvSpPr>
                <a:spLocks noChangeArrowheads="1"/>
              </p:cNvSpPr>
              <p:nvPr/>
            </p:nvSpPr>
            <p:spPr bwMode="auto">
              <a:xfrm>
                <a:off x="765126" y="1131028"/>
                <a:ext cx="7493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Times" pitchFamily="18" charset="0"/>
                  <a:buChar char="•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Times" pitchFamily="18" charset="0"/>
                  <a:buChar char="•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Times" pitchFamily="18" charset="0"/>
                  <a:buChar char="•"/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Times" pitchFamily="18" charset="0"/>
                  <a:buChar char="•"/>
                  <a:defRPr sz="16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Times" pitchFamily="18" charset="0"/>
                  <a:buChar char="•"/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marL="285750" indent="-28575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nl-NL" sz="1800" dirty="0" smtClean="0"/>
                  <a:t>When </a:t>
                </a:r>
                <a14:m>
                  <m:oMath xmlns:m="http://schemas.openxmlformats.org/officeDocument/2006/math">
                    <m:r>
                      <a:rPr lang="en-GB" altLang="nl-NL" sz="1800" b="0" i="1" smtClean="0">
                        <a:latin typeface="Cambria Math"/>
                      </a:rPr>
                      <m:t>𝐵</m:t>
                    </m:r>
                    <m:r>
                      <a:rPr lang="en-GB" altLang="nl-NL" sz="1800" b="0" i="1" smtClean="0">
                        <a:latin typeface="Cambria Math"/>
                      </a:rPr>
                      <m:t>=</m:t>
                    </m:r>
                    <m:r>
                      <a:rPr lang="en-GB" altLang="nl-NL" sz="1800" b="0" i="1" smtClean="0">
                        <a:latin typeface="Cambria Math"/>
                      </a:rPr>
                      <m:t>𝐽</m:t>
                    </m:r>
                  </m:oMath>
                </a14:m>
                <a:endParaRPr lang="en-GB" altLang="nl-NL" sz="1800" dirty="0"/>
              </a:p>
            </p:txBody>
          </p:sp>
        </mc:Choice>
        <mc:Fallback xmlns="">
          <p:sp>
            <p:nvSpPr>
              <p:cNvPr id="9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5126" y="1131028"/>
                <a:ext cx="74930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570" t="-8333" b="-2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65126" y="5782451"/>
                <a:ext cx="74930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Coupled </a:t>
                </a:r>
                <a:r>
                  <a:rPr lang="en-US" dirty="0" err="1" smtClean="0"/>
                  <a:t>Erd</a:t>
                </a:r>
                <a:r>
                  <a:rPr lang="hu-HU" dirty="0"/>
                  <a:t>ő</a:t>
                </a:r>
                <a:r>
                  <a:rPr lang="en-US" dirty="0" smtClean="0"/>
                  <a:t>s-</a:t>
                </a:r>
                <a:r>
                  <a:rPr lang="en-US" dirty="0" err="1" smtClean="0"/>
                  <a:t>R</a:t>
                </a:r>
                <a:r>
                  <a:rPr lang="en-US" dirty="0" err="1"/>
                  <a:t>é</a:t>
                </a:r>
                <a:r>
                  <a:rPr lang="en-US" dirty="0" err="1" smtClean="0"/>
                  <a:t>nyi</a:t>
                </a:r>
                <a:r>
                  <a:rPr lang="en-US" dirty="0" smtClean="0"/>
                  <a:t> </a:t>
                </a:r>
                <a:r>
                  <a:rPr lang="en-US" dirty="0"/>
                  <a:t>graphs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(</m:t>
                    </m:r>
                    <m:r>
                      <a:rPr lang="en-GB" b="0" i="1" smtClean="0">
                        <a:latin typeface="Cambria Math"/>
                      </a:rPr>
                      <m:t>𝑁</m:t>
                    </m:r>
                    <m:r>
                      <a:rPr lang="en-GB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with </a:t>
                </a:r>
                <a:r>
                  <a:rPr lang="en-US" dirty="0"/>
                  <a:t>average </a:t>
                </a:r>
                <a:r>
                  <a:rPr lang="en-US" dirty="0" smtClean="0"/>
                  <a:t>degree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𝑎𝑣</m:t>
                        </m:r>
                      </m:sub>
                    </m:sSub>
                    <m:r>
                      <a:rPr lang="en-GB" b="0" i="1" smtClean="0">
                        <a:latin typeface="Cambria Math"/>
                      </a:rPr>
                      <m:t>=6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26" y="5782451"/>
                <a:ext cx="7493000" cy="390748"/>
              </a:xfrm>
              <a:prstGeom prst="rect">
                <a:avLst/>
              </a:prstGeom>
              <a:blipFill rotWithShape="1">
                <a:blip r:embed="rId6"/>
                <a:stretch>
                  <a:fillRect l="-732" t="-7813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703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Standaardthema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Standaardthema.thmx</Template>
  <TotalTime>12576</TotalTime>
  <Words>220</Words>
  <Application>Microsoft Macintosh PowerPoint</Application>
  <PresentationFormat>全屏显示(4:3)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 Narrow</vt:lpstr>
      <vt:lpstr>Cambria Math</vt:lpstr>
      <vt:lpstr>Lucida Handwriting</vt:lpstr>
      <vt:lpstr>MS PGothic</vt:lpstr>
      <vt:lpstr>ＭＳ Ｐゴシック</vt:lpstr>
      <vt:lpstr>Symbol</vt:lpstr>
      <vt:lpstr>Tahoma</vt:lpstr>
      <vt:lpstr>Times</vt:lpstr>
      <vt:lpstr>Wingdings</vt:lpstr>
      <vt:lpstr>ヒラギノ角ゴ ProN W3</vt:lpstr>
      <vt:lpstr>宋体</vt:lpstr>
      <vt:lpstr>Arial</vt:lpstr>
      <vt:lpstr>Standaardthema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Ouwerkerk</dc:creator>
  <cp:lastModifiedBy>Wenjie Pei</cp:lastModifiedBy>
  <cp:revision>161</cp:revision>
  <cp:lastPrinted>2016-05-17T14:03:41Z</cp:lastPrinted>
  <dcterms:created xsi:type="dcterms:W3CDTF">2015-03-11T20:01:43Z</dcterms:created>
  <dcterms:modified xsi:type="dcterms:W3CDTF">2016-05-20T09:24:46Z</dcterms:modified>
</cp:coreProperties>
</file>