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5" r:id="rId6"/>
    <p:sldId id="262" r:id="rId7"/>
    <p:sldId id="260" r:id="rId8"/>
    <p:sldId id="261" r:id="rId9"/>
    <p:sldId id="267" r:id="rId10"/>
    <p:sldId id="263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A154-D4B5-4B46-B1C2-537C99FB8F66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795E-5993-402D-B865-38C2A0274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90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A154-D4B5-4B46-B1C2-537C99FB8F66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795E-5993-402D-B865-38C2A0274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851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A154-D4B5-4B46-B1C2-537C99FB8F66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795E-5993-402D-B865-38C2A0274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981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A154-D4B5-4B46-B1C2-537C99FB8F66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795E-5993-402D-B865-38C2A0274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94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A154-D4B5-4B46-B1C2-537C99FB8F66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795E-5993-402D-B865-38C2A0274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667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A154-D4B5-4B46-B1C2-537C99FB8F66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795E-5993-402D-B865-38C2A0274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196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A154-D4B5-4B46-B1C2-537C99FB8F66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795E-5993-402D-B865-38C2A0274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27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A154-D4B5-4B46-B1C2-537C99FB8F66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795E-5993-402D-B865-38C2A0274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686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A154-D4B5-4B46-B1C2-537C99FB8F66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795E-5993-402D-B865-38C2A0274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08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A154-D4B5-4B46-B1C2-537C99FB8F66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795E-5993-402D-B865-38C2A0274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996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A154-D4B5-4B46-B1C2-537C99FB8F66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A795E-5993-402D-B865-38C2A0274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469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8A154-D4B5-4B46-B1C2-537C99FB8F66}" type="datetimeFigureOut">
              <a:rPr lang="en-US" smtClean="0"/>
              <a:t>2/4/2019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A795E-5993-402D-B865-38C2A0274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552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97630"/>
          </a:xfrm>
        </p:spPr>
        <p:txBody>
          <a:bodyPr>
            <a:normAutofit fontScale="90000"/>
          </a:bodyPr>
          <a:lstStyle/>
          <a:p>
            <a:r>
              <a:rPr lang="sr-Latn-RS" b="1" dirty="0" smtClean="0"/>
              <a:t>Pitagorejska muzička teorija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31723" y="2535382"/>
            <a:ext cx="1928554" cy="1039091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Zoran </a:t>
            </a:r>
            <a:r>
              <a:rPr lang="sr-Latn-RS" sz="2800" dirty="0" smtClean="0"/>
              <a:t>Lučić</a:t>
            </a:r>
          </a:p>
          <a:p>
            <a:pPr algn="l"/>
            <a:r>
              <a:rPr lang="sr-Latn-RS" dirty="0" smtClean="0"/>
              <a:t>04. 02. 2019.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99633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15288"/>
            <a:ext cx="9144000" cy="806189"/>
          </a:xfrm>
        </p:spPr>
        <p:txBody>
          <a:bodyPr>
            <a:normAutofit/>
          </a:bodyPr>
          <a:lstStyle/>
          <a:p>
            <a:r>
              <a:rPr lang="sr-Latn-RS" sz="4800" b="1" dirty="0" smtClean="0"/>
              <a:t>Disonantnost </a:t>
            </a:r>
            <a:r>
              <a:rPr lang="sr-Latn-RS" sz="4800" b="1" dirty="0"/>
              <a:t>i iracionalnost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795549"/>
            <a:ext cx="9144000" cy="4854633"/>
          </a:xfrm>
        </p:spPr>
        <p:txBody>
          <a:bodyPr/>
          <a:lstStyle/>
          <a:p>
            <a:pPr algn="l"/>
            <a:r>
              <a:rPr lang="sr-Latn-RS" dirty="0" smtClean="0"/>
              <a:t>Polovljenje oktave:</a:t>
            </a:r>
          </a:p>
          <a:p>
            <a:pPr algn="l"/>
            <a:endParaRPr lang="sr-Latn-RS" dirty="0"/>
          </a:p>
          <a:p>
            <a:pPr algn="l"/>
            <a:r>
              <a:rPr lang="sr-Latn-RS" dirty="0" smtClean="0"/>
              <a:t>AO:ZO=ZO:BO=√2:1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259" y="1795549"/>
            <a:ext cx="4382934" cy="4823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118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15534"/>
            <a:ext cx="9144000" cy="756314"/>
          </a:xfrm>
        </p:spPr>
        <p:txBody>
          <a:bodyPr>
            <a:normAutofit/>
          </a:bodyPr>
          <a:lstStyle/>
          <a:p>
            <a:r>
              <a:rPr lang="sr-Latn-RS" sz="4800" b="1" dirty="0" smtClean="0"/>
              <a:t>Kvadrivijum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19497"/>
            <a:ext cx="9144000" cy="4015047"/>
          </a:xfrm>
        </p:spPr>
        <p:txBody>
          <a:bodyPr/>
          <a:lstStyle/>
          <a:p>
            <a:pPr algn="l"/>
            <a:r>
              <a:rPr lang="sr-Latn-RS" dirty="0" smtClean="0"/>
              <a:t>Aritmetika (teorija parnih i neparnih brojeva)</a:t>
            </a:r>
          </a:p>
          <a:p>
            <a:pPr algn="l"/>
            <a:r>
              <a:rPr lang="sr-Latn-RS" dirty="0" smtClean="0"/>
              <a:t>Geometrija (planimetrija)</a:t>
            </a:r>
          </a:p>
          <a:p>
            <a:pPr algn="l"/>
            <a:r>
              <a:rPr lang="sr-Latn-RS" dirty="0" smtClean="0"/>
              <a:t>Astronomija (sterometrija)</a:t>
            </a:r>
          </a:p>
          <a:p>
            <a:pPr algn="l"/>
            <a:r>
              <a:rPr lang="sr-Latn-RS" dirty="0" smtClean="0"/>
              <a:t>Muzika (teorija proporcija)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790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49032"/>
            <a:ext cx="9144000" cy="681499"/>
          </a:xfrm>
        </p:spPr>
        <p:txBody>
          <a:bodyPr>
            <a:noAutofit/>
          </a:bodyPr>
          <a:lstStyle/>
          <a:p>
            <a:r>
              <a:rPr lang="sr-Latn-RS" sz="4800" b="1" dirty="0" smtClean="0"/>
              <a:t>Pitagora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1417511"/>
            <a:ext cx="9144000" cy="5157856"/>
          </a:xfrm>
        </p:spPr>
        <p:txBody>
          <a:bodyPr>
            <a:normAutofit lnSpcReduction="10000"/>
          </a:bodyPr>
          <a:lstStyle/>
          <a:p>
            <a:pPr algn="l"/>
            <a:r>
              <a:rPr lang="sr-Latn-RS" b="1" dirty="0"/>
              <a:t>Diogen </a:t>
            </a:r>
            <a:r>
              <a:rPr lang="sr-Latn-RS" b="1" dirty="0" smtClean="0"/>
              <a:t>Lartije</a:t>
            </a:r>
            <a:r>
              <a:rPr lang="sr-Latn-RS" dirty="0" smtClean="0"/>
              <a:t>: „</a:t>
            </a:r>
            <a:r>
              <a:rPr lang="sr-Latn-RS" i="1" dirty="0" smtClean="0"/>
              <a:t>On je otkrio muzičke intervale na monohordu</a:t>
            </a:r>
            <a:r>
              <a:rPr lang="sr-Latn-RS" dirty="0" smtClean="0"/>
              <a:t>.“ </a:t>
            </a:r>
          </a:p>
          <a:p>
            <a:pPr algn="l"/>
            <a:r>
              <a:rPr lang="sr-Latn-RS" b="1" dirty="0" smtClean="0"/>
              <a:t>Ksenokrat</a:t>
            </a:r>
            <a:r>
              <a:rPr lang="sr-Latn-RS" dirty="0" smtClean="0"/>
              <a:t>: „</a:t>
            </a:r>
            <a:r>
              <a:rPr lang="sr-Latn-RS" i="1" dirty="0" smtClean="0"/>
              <a:t>Pitagora je otkrio da muzički intervali nisu odvojeni od broja, jer oni porede veličinu sa veličinom</a:t>
            </a:r>
            <a:r>
              <a:rPr lang="sr-Latn-RS" dirty="0" smtClean="0"/>
              <a:t>. Stoga je on istraživao pod kojim uslovima nastaju skladni ili neskladni intervali i sve što je harmonično ili neharmonično.“</a:t>
            </a:r>
          </a:p>
          <a:p>
            <a:pPr algn="l"/>
            <a:endParaRPr lang="sr-Latn-RS" dirty="0"/>
          </a:p>
          <a:p>
            <a:pPr algn="l"/>
            <a:r>
              <a:rPr lang="sr-Latn-RS" b="1" dirty="0"/>
              <a:t>Muzički intervali:</a:t>
            </a:r>
            <a:r>
              <a:rPr lang="sr-Latn-RS" dirty="0"/>
              <a:t> oktava (2:1), kvinta (3:2), kvarta (4:3)</a:t>
            </a:r>
            <a:endParaRPr lang="sr-Latn-RS" dirty="0" smtClean="0"/>
          </a:p>
          <a:p>
            <a:pPr algn="l"/>
            <a:endParaRPr lang="sr-Latn-RS" dirty="0" smtClean="0"/>
          </a:p>
          <a:p>
            <a:pPr algn="l"/>
            <a:endParaRPr lang="sr-Latn-RS" dirty="0"/>
          </a:p>
          <a:p>
            <a:pPr algn="l"/>
            <a:endParaRPr lang="sr-Latn-RS" dirty="0" smtClean="0"/>
          </a:p>
          <a:p>
            <a:pPr algn="l"/>
            <a:endParaRPr lang="sr-Latn-RS" dirty="0"/>
          </a:p>
          <a:p>
            <a:pPr algn="l"/>
            <a:endParaRPr lang="sr-Latn-RS" dirty="0" smtClean="0"/>
          </a:p>
          <a:p>
            <a:pPr algn="l"/>
            <a:r>
              <a:rPr lang="sr-Latn-RS" dirty="0" smtClean="0"/>
              <a:t>	oktava                                    kvinta                                  kvarta </a:t>
            </a:r>
            <a:endParaRPr lang="sr-Latn-RS" dirty="0"/>
          </a:p>
          <a:p>
            <a:pPr algn="l"/>
            <a:endParaRPr lang="sr-Latn-RS" dirty="0" smtClean="0"/>
          </a:p>
          <a:p>
            <a:pPr algn="l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8776" y="4129443"/>
            <a:ext cx="9754445" cy="1944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062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99403"/>
            <a:ext cx="9144000" cy="889317"/>
          </a:xfrm>
        </p:spPr>
        <p:txBody>
          <a:bodyPr>
            <a:normAutofit/>
          </a:bodyPr>
          <a:lstStyle/>
          <a:p>
            <a:r>
              <a:rPr lang="sr-Latn-RS" sz="4800" b="1" dirty="0" smtClean="0"/>
              <a:t>Kanonski presek – Sectio Canonis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2080" y="1579418"/>
            <a:ext cx="9869978" cy="5020887"/>
          </a:xfrm>
        </p:spPr>
        <p:txBody>
          <a:bodyPr>
            <a:normAutofit/>
          </a:bodyPr>
          <a:lstStyle/>
          <a:p>
            <a:pPr algn="l"/>
            <a:endParaRPr lang="sr-Latn-RS" dirty="0" smtClean="0"/>
          </a:p>
          <a:p>
            <a:pPr algn="l"/>
            <a:r>
              <a:rPr lang="sr-Latn-RS" dirty="0" smtClean="0"/>
              <a:t>Stavovi SC.1-9 su aritmetičke teoreme koje se odnose na intervale</a:t>
            </a:r>
          </a:p>
          <a:p>
            <a:pPr algn="l"/>
            <a:r>
              <a:rPr lang="sr-Latn-RS" dirty="0" smtClean="0"/>
              <a:t>Stavovi </a:t>
            </a:r>
            <a:r>
              <a:rPr lang="sr-Latn-RS" dirty="0" smtClean="0"/>
              <a:t>SC.1</a:t>
            </a:r>
            <a:r>
              <a:rPr lang="en-US" dirty="0" smtClean="0"/>
              <a:t>0</a:t>
            </a:r>
            <a:r>
              <a:rPr lang="sr-Latn-RS" dirty="0" smtClean="0"/>
              <a:t>-20 </a:t>
            </a:r>
            <a:r>
              <a:rPr lang="sr-Latn-RS" dirty="0" smtClean="0"/>
              <a:t>su delom i empirijskog karaktera</a:t>
            </a:r>
            <a:endParaRPr lang="sr-Latn-RS" dirty="0"/>
          </a:p>
          <a:p>
            <a:pPr algn="l"/>
            <a:endParaRPr lang="sr-Latn-RS" b="1" dirty="0" smtClean="0"/>
          </a:p>
          <a:p>
            <a:pPr algn="l"/>
            <a:r>
              <a:rPr lang="sr-Latn-RS" b="1" dirty="0" smtClean="0"/>
              <a:t>Intervali:</a:t>
            </a:r>
            <a:r>
              <a:rPr lang="sr-Latn-RS" dirty="0" smtClean="0"/>
              <a:t> </a:t>
            </a:r>
            <a:endParaRPr lang="sr-Latn-RS" dirty="0"/>
          </a:p>
          <a:p>
            <a:pPr algn="l"/>
            <a:r>
              <a:rPr lang="sr-Latn-RS" dirty="0"/>
              <a:t>	</a:t>
            </a:r>
            <a:r>
              <a:rPr lang="sr-Latn-RS" dirty="0" smtClean="0"/>
              <a:t>umn</a:t>
            </a:r>
            <a:r>
              <a:rPr lang="en-US" dirty="0" smtClean="0"/>
              <a:t>o</a:t>
            </a:r>
            <a:r>
              <a:rPr lang="sr-Latn-RS" dirty="0" smtClean="0"/>
              <a:t>šci </a:t>
            </a:r>
            <a:r>
              <a:rPr lang="sr-Latn-RS" dirty="0"/>
              <a:t>(n:1)  –  dvostruki (2:1), trostruki (3:1)</a:t>
            </a:r>
          </a:p>
          <a:p>
            <a:pPr algn="l"/>
            <a:r>
              <a:rPr lang="sr-Latn-RS" dirty="0"/>
              <a:t>	epimorički ((n+1):n) – hemiolički (3:2), epitritički (4:3), epagdoički (9:8)</a:t>
            </a:r>
          </a:p>
          <a:p>
            <a:pPr algn="l"/>
            <a:r>
              <a:rPr lang="sr-Latn-RS" b="1" dirty="0" smtClean="0"/>
              <a:t>Muzički intervali:</a:t>
            </a:r>
            <a:r>
              <a:rPr lang="sr-Latn-RS" dirty="0" smtClean="0"/>
              <a:t>  </a:t>
            </a:r>
          </a:p>
          <a:p>
            <a:pPr algn="l"/>
            <a:r>
              <a:rPr lang="sr-Latn-RS" dirty="0"/>
              <a:t>	</a:t>
            </a:r>
            <a:r>
              <a:rPr lang="sr-Latn-RS" dirty="0" smtClean="0"/>
              <a:t>oktava, kvinta, kvarta, ceo ton</a:t>
            </a:r>
            <a:endParaRPr lang="sr-Latn-RS" dirty="0"/>
          </a:p>
          <a:p>
            <a:pPr algn="l"/>
            <a:r>
              <a:rPr lang="sr-Latn-RS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695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24094"/>
            <a:ext cx="9144000" cy="756313"/>
          </a:xfrm>
        </p:spPr>
        <p:txBody>
          <a:bodyPr>
            <a:normAutofit/>
          </a:bodyPr>
          <a:lstStyle/>
          <a:p>
            <a:r>
              <a:rPr lang="sr-Latn-RS" sz="4800" b="1" dirty="0" smtClean="0"/>
              <a:t>Sabiranje i oduzimanje intervala</a:t>
            </a:r>
            <a:endParaRPr lang="en-US" sz="48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5922" y="2269374"/>
            <a:ext cx="3407959" cy="2097206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79171"/>
            <a:ext cx="9144000" cy="5029200"/>
          </a:xfrm>
        </p:spPr>
        <p:txBody>
          <a:bodyPr/>
          <a:lstStyle/>
          <a:p>
            <a:pPr algn="l"/>
            <a:r>
              <a:rPr lang="sr-Latn-RS" b="1" dirty="0" smtClean="0"/>
              <a:t>                            </a:t>
            </a:r>
            <a:r>
              <a:rPr lang="pt-BR" b="1" dirty="0" smtClean="0"/>
              <a:t>Sabiranje </a:t>
            </a:r>
            <a:r>
              <a:rPr lang="sr-Latn-RS" b="1" dirty="0" smtClean="0"/>
              <a:t>                                   </a:t>
            </a:r>
            <a:r>
              <a:rPr lang="pt-BR" b="1" dirty="0" smtClean="0"/>
              <a:t>Oduzimanje</a:t>
            </a:r>
            <a:endParaRPr lang="sr-Latn-RS" b="1" dirty="0" smtClean="0"/>
          </a:p>
          <a:p>
            <a:pPr algn="l"/>
            <a:endParaRPr lang="sr-Latn-RS" b="1" dirty="0"/>
          </a:p>
          <a:p>
            <a:pPr algn="l"/>
            <a:endParaRPr lang="sr-Latn-RS" b="1" dirty="0" smtClean="0"/>
          </a:p>
          <a:p>
            <a:pPr algn="l"/>
            <a:endParaRPr lang="sr-Latn-RS" b="1" dirty="0"/>
          </a:p>
          <a:p>
            <a:pPr algn="l"/>
            <a:endParaRPr lang="sr-Latn-RS" b="1" dirty="0" smtClean="0"/>
          </a:p>
          <a:p>
            <a:pPr algn="l"/>
            <a:endParaRPr lang="sr-Latn-RS" b="1" dirty="0" smtClean="0"/>
          </a:p>
          <a:p>
            <a:pPr algn="l"/>
            <a:endParaRPr lang="sr-Latn-RS" b="1" dirty="0"/>
          </a:p>
          <a:p>
            <a:pPr algn="l"/>
            <a:r>
              <a:rPr lang="sr-Latn-RS" dirty="0" smtClean="0"/>
              <a:t>               p:q=pr:qr=i:j,  r:s=qr:qs=j:k       p:q=ps:qs=i:k, r:s=qr:qs=j:k</a:t>
            </a:r>
          </a:p>
          <a:p>
            <a:pPr algn="l"/>
            <a:r>
              <a:rPr lang="sr-Latn-RS" dirty="0"/>
              <a:t> </a:t>
            </a:r>
            <a:r>
              <a:rPr lang="sr-Latn-RS" dirty="0" smtClean="0"/>
              <a:t>                        i=pr, j=qr, k=qs                          i=ps, j=qr, k=qs</a:t>
            </a:r>
            <a:endParaRPr lang="sr-Latn-RS" dirty="0"/>
          </a:p>
          <a:p>
            <a:pPr algn="l"/>
            <a:r>
              <a:rPr lang="sr-Latn-RS" dirty="0" smtClean="0"/>
              <a:t>                     </a:t>
            </a:r>
            <a:r>
              <a:rPr lang="pt-BR" dirty="0" smtClean="0"/>
              <a:t>(p:q)(r:s)=pr:qs (VIII.5) </a:t>
            </a:r>
            <a:r>
              <a:rPr lang="sr-Latn-RS" dirty="0" smtClean="0"/>
              <a:t>   </a:t>
            </a:r>
            <a:r>
              <a:rPr lang="en-US" dirty="0" smtClean="0"/>
              <a:t> </a:t>
            </a:r>
            <a:r>
              <a:rPr lang="sr-Latn-RS" dirty="0" smtClean="0"/>
              <a:t>          </a:t>
            </a:r>
            <a:r>
              <a:rPr lang="pt-BR" dirty="0" smtClean="0"/>
              <a:t>(p:q):(r:s)=ps:qr</a:t>
            </a:r>
            <a:endParaRPr lang="sr-Latn-RS" dirty="0" smtClean="0"/>
          </a:p>
          <a:p>
            <a:pPr algn="l"/>
            <a:r>
              <a:rPr lang="sr-Latn-RS" dirty="0"/>
              <a:t> </a:t>
            </a:r>
            <a:r>
              <a:rPr lang="sr-Latn-RS" dirty="0" smtClean="0"/>
              <a:t>                        </a:t>
            </a:r>
            <a:endParaRPr lang="pt-BR" dirty="0" smtClean="0"/>
          </a:p>
          <a:p>
            <a:pPr algn="l"/>
            <a:endParaRPr lang="pt-BR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8201" y="2199814"/>
            <a:ext cx="3528733" cy="2166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437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8171" y="420011"/>
            <a:ext cx="9595658" cy="756313"/>
          </a:xfrm>
        </p:spPr>
        <p:txBody>
          <a:bodyPr>
            <a:noAutofit/>
          </a:bodyPr>
          <a:lstStyle/>
          <a:p>
            <a:r>
              <a:rPr lang="sr-Latn-RS" sz="4800" b="1" dirty="0" smtClean="0"/>
              <a:t>Udvostručavanje i polovljenje intervala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79171"/>
            <a:ext cx="9144000" cy="5029200"/>
          </a:xfrm>
        </p:spPr>
        <p:txBody>
          <a:bodyPr/>
          <a:lstStyle/>
          <a:p>
            <a:pPr algn="l"/>
            <a:endParaRPr lang="sr-Latn-RS" dirty="0" smtClean="0"/>
          </a:p>
          <a:p>
            <a:pPr algn="l"/>
            <a:r>
              <a:rPr lang="sr-Latn-RS" dirty="0" smtClean="0"/>
              <a:t>                                                                                         p:q=p²:</a:t>
            </a:r>
            <a:r>
              <a:rPr lang="en-US" dirty="0"/>
              <a:t>p</a:t>
            </a:r>
            <a:r>
              <a:rPr lang="sr-Latn-RS" dirty="0"/>
              <a:t>q=pq:q²=i:j</a:t>
            </a:r>
            <a:endParaRPr lang="en-US" dirty="0"/>
          </a:p>
          <a:p>
            <a:pPr algn="l"/>
            <a:r>
              <a:rPr lang="sr-Latn-RS" dirty="0"/>
              <a:t>                             </a:t>
            </a:r>
            <a:r>
              <a:rPr lang="sr-Latn-RS" dirty="0" smtClean="0"/>
              <a:t>                                                               </a:t>
            </a:r>
            <a:r>
              <a:rPr lang="sr-Latn-RS" dirty="0"/>
              <a:t>i=p², j=pq, k=q²     </a:t>
            </a:r>
            <a:endParaRPr lang="en-US" dirty="0"/>
          </a:p>
          <a:p>
            <a:pPr algn="l"/>
            <a:r>
              <a:rPr lang="sr-Latn-RS" dirty="0"/>
              <a:t>               </a:t>
            </a:r>
            <a:r>
              <a:rPr lang="sr-Latn-RS" dirty="0" smtClean="0"/>
              <a:t>                                                                              </a:t>
            </a:r>
            <a:r>
              <a:rPr lang="sr-Latn-RS" dirty="0"/>
              <a:t>(</a:t>
            </a:r>
            <a:r>
              <a:rPr lang="sr-Latn-RS" dirty="0" smtClean="0"/>
              <a:t>p:q)²=p²:q²</a:t>
            </a:r>
          </a:p>
          <a:p>
            <a:pPr algn="l"/>
            <a:endParaRPr lang="sr-Latn-RS" dirty="0"/>
          </a:p>
          <a:p>
            <a:pPr algn="l"/>
            <a:r>
              <a:rPr lang="sr-Latn-RS" b="1" dirty="0" smtClean="0"/>
              <a:t>V.def.8</a:t>
            </a:r>
            <a:r>
              <a:rPr lang="sr-Latn-RS" dirty="0" smtClean="0"/>
              <a:t>: Proporcija se može obrazovati od najmanje tri člana.</a:t>
            </a:r>
          </a:p>
          <a:p>
            <a:pPr algn="l"/>
            <a:r>
              <a:rPr lang="sr-Latn-RS" dirty="0" smtClean="0"/>
              <a:t>                                  i:j=j:k,  tj. p²:</a:t>
            </a:r>
            <a:r>
              <a:rPr lang="en-US" dirty="0"/>
              <a:t>p</a:t>
            </a:r>
            <a:r>
              <a:rPr lang="sr-Latn-RS" dirty="0" smtClean="0"/>
              <a:t>q=pq:q²</a:t>
            </a:r>
            <a:endParaRPr lang="sr-Latn-RS" dirty="0"/>
          </a:p>
          <a:p>
            <a:pPr algn="l"/>
            <a:r>
              <a:rPr lang="sr-Latn-RS" b="1" dirty="0" smtClean="0"/>
              <a:t>V.def.9</a:t>
            </a:r>
            <a:r>
              <a:rPr lang="sr-Latn-RS" dirty="0" smtClean="0"/>
              <a:t>: Ako su tri veličine proporcionalne, kaže se da je razmera prve veličine prema trećoj dvaput viša od razmere prve veličine prema drugoj. </a:t>
            </a:r>
          </a:p>
          <a:p>
            <a:pPr algn="l"/>
            <a:r>
              <a:rPr lang="sr-Latn-RS" dirty="0" smtClean="0"/>
              <a:t>                               i:k=(i:j)², tj. </a:t>
            </a:r>
            <a:r>
              <a:rPr lang="sr-Latn-RS" dirty="0"/>
              <a:t>(p:q)²=p²:q² </a:t>
            </a:r>
            <a:endParaRPr lang="pt-BR" dirty="0"/>
          </a:p>
          <a:p>
            <a:pPr algn="l"/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797" y="1429789"/>
            <a:ext cx="3767873" cy="2252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268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5406"/>
          </a:xfrm>
        </p:spPr>
        <p:txBody>
          <a:bodyPr>
            <a:normAutofit/>
          </a:bodyPr>
          <a:lstStyle/>
          <a:p>
            <a:pPr algn="ctr"/>
            <a:r>
              <a:rPr lang="sr-Latn-RS" sz="4800" b="1" dirty="0" smtClean="0"/>
              <a:t>SC.1-5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1106"/>
            <a:ext cx="10515600" cy="5128952"/>
          </a:xfrm>
        </p:spPr>
        <p:txBody>
          <a:bodyPr/>
          <a:lstStyle/>
          <a:p>
            <a:pPr marL="0" indent="0">
              <a:buNone/>
            </a:pPr>
            <a:r>
              <a:rPr lang="sr-Latn-RS" b="1" dirty="0" smtClean="0"/>
              <a:t>SC.1:</a:t>
            </a:r>
            <a:r>
              <a:rPr lang="sr-Latn-RS" dirty="0" smtClean="0"/>
              <a:t>  Ako se interval koji je umnožak (n:1) uzme dva puta, tako dobijeni interval takođe će biti umnožak (k:1).</a:t>
            </a:r>
          </a:p>
          <a:p>
            <a:pPr marL="0" indent="0">
              <a:buNone/>
            </a:pPr>
            <a:r>
              <a:rPr lang="sr-Latn-RS" b="1" dirty="0"/>
              <a:t>SC.2</a:t>
            </a:r>
            <a:r>
              <a:rPr lang="sr-Latn-RS" b="1" dirty="0" smtClean="0"/>
              <a:t>:</a:t>
            </a:r>
            <a:r>
              <a:rPr lang="sr-Latn-RS" dirty="0" smtClean="0"/>
              <a:t>  </a:t>
            </a:r>
            <a:r>
              <a:rPr lang="sr-Latn-RS" dirty="0"/>
              <a:t>Ako je neki interval koji je uzet dva puta </a:t>
            </a:r>
            <a:r>
              <a:rPr lang="sr-Latn-RS" dirty="0" smtClean="0"/>
              <a:t>umnožak (k:1), </a:t>
            </a:r>
            <a:r>
              <a:rPr lang="sr-Latn-RS" dirty="0"/>
              <a:t>onda je i on </a:t>
            </a:r>
            <a:r>
              <a:rPr lang="sr-Latn-RS" dirty="0" smtClean="0"/>
              <a:t>umnožak (n:1).</a:t>
            </a:r>
          </a:p>
          <a:p>
            <a:pPr marL="0" indent="0">
              <a:buNone/>
            </a:pPr>
            <a:r>
              <a:rPr lang="sr-Latn-RS" b="1" dirty="0"/>
              <a:t>SC.3</a:t>
            </a:r>
            <a:r>
              <a:rPr lang="sr-Latn-RS" b="1" dirty="0" smtClean="0"/>
              <a:t>:</a:t>
            </a:r>
            <a:r>
              <a:rPr lang="sr-Latn-RS" dirty="0" smtClean="0"/>
              <a:t> Između </a:t>
            </a:r>
            <a:r>
              <a:rPr lang="sr-Latn-RS" dirty="0"/>
              <a:t>dvaju brojeva koji su u </a:t>
            </a:r>
            <a:r>
              <a:rPr lang="sr-Latn-RS" dirty="0" smtClean="0"/>
              <a:t>epimoričkom odnosu </a:t>
            </a:r>
            <a:r>
              <a:rPr lang="sr-Latn-RS" dirty="0"/>
              <a:t>((n+1):n)</a:t>
            </a:r>
            <a:r>
              <a:rPr lang="sr-Latn-RS" dirty="0" smtClean="0"/>
              <a:t> </a:t>
            </a:r>
            <a:r>
              <a:rPr lang="sr-Latn-RS" dirty="0"/>
              <a:t>nema srednje proporcionalnih brojeva</a:t>
            </a:r>
            <a:r>
              <a:rPr lang="sr-Latn-RS" dirty="0" smtClean="0"/>
              <a:t>.</a:t>
            </a:r>
          </a:p>
          <a:p>
            <a:pPr marL="0" indent="0">
              <a:buNone/>
            </a:pPr>
            <a:r>
              <a:rPr lang="sr-Latn-RS" b="1" dirty="0"/>
              <a:t>SC.4</a:t>
            </a:r>
            <a:r>
              <a:rPr lang="sr-Latn-RS" b="1" dirty="0" smtClean="0"/>
              <a:t>:</a:t>
            </a:r>
            <a:r>
              <a:rPr lang="sr-Latn-RS" dirty="0" smtClean="0"/>
              <a:t> </a:t>
            </a:r>
            <a:r>
              <a:rPr lang="sr-Latn-RS" dirty="0"/>
              <a:t>Ako se </a:t>
            </a:r>
            <a:r>
              <a:rPr lang="sr-Latn-RS" dirty="0" smtClean="0"/>
              <a:t>udvostruči </a:t>
            </a:r>
            <a:r>
              <a:rPr lang="sr-Latn-RS" dirty="0"/>
              <a:t>interval koji nije </a:t>
            </a:r>
            <a:r>
              <a:rPr lang="sr-Latn-RS" dirty="0" smtClean="0"/>
              <a:t>umnožak</a:t>
            </a:r>
            <a:r>
              <a:rPr lang="sr-Latn-RS" dirty="0"/>
              <a:t>, </a:t>
            </a:r>
            <a:r>
              <a:rPr lang="sr-Latn-RS" dirty="0" smtClean="0"/>
              <a:t>dobiće </a:t>
            </a:r>
            <a:r>
              <a:rPr lang="sr-Latn-RS" dirty="0"/>
              <a:t>se interval koji nije ni </a:t>
            </a:r>
            <a:r>
              <a:rPr lang="sr-Latn-RS" dirty="0" smtClean="0"/>
              <a:t>umnožak </a:t>
            </a:r>
            <a:r>
              <a:rPr lang="sr-Latn-RS" dirty="0"/>
              <a:t>ni </a:t>
            </a:r>
            <a:r>
              <a:rPr lang="sr-Latn-RS" dirty="0" smtClean="0"/>
              <a:t>epimorički.</a:t>
            </a:r>
          </a:p>
          <a:p>
            <a:pPr marL="0" indent="0">
              <a:buNone/>
            </a:pPr>
            <a:r>
              <a:rPr lang="sr-Latn-RS" b="1" dirty="0"/>
              <a:t>SC.5</a:t>
            </a:r>
            <a:r>
              <a:rPr lang="sr-Latn-RS" b="1" dirty="0" smtClean="0"/>
              <a:t>:</a:t>
            </a:r>
            <a:r>
              <a:rPr lang="sr-Latn-RS" dirty="0" smtClean="0"/>
              <a:t> </a:t>
            </a:r>
            <a:r>
              <a:rPr lang="sr-Latn-RS" dirty="0"/>
              <a:t>Ako interval dobijen </a:t>
            </a:r>
            <a:r>
              <a:rPr lang="sr-Latn-RS" dirty="0" smtClean="0"/>
              <a:t>udvostručenjem </a:t>
            </a:r>
            <a:r>
              <a:rPr lang="sr-Latn-RS" dirty="0"/>
              <a:t>zadatog intervala nije </a:t>
            </a:r>
            <a:r>
              <a:rPr lang="sr-Latn-RS" dirty="0" smtClean="0"/>
              <a:t>umnožak</a:t>
            </a:r>
            <a:r>
              <a:rPr lang="sr-Latn-RS" dirty="0"/>
              <a:t>, onda ni zadati interval nije </a:t>
            </a:r>
            <a:r>
              <a:rPr lang="sr-Latn-RS" dirty="0" smtClean="0"/>
              <a:t>umnožak</a:t>
            </a:r>
            <a:r>
              <a:rPr lang="sr-Latn-R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9347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65427"/>
            <a:ext cx="9144000" cy="723062"/>
          </a:xfrm>
        </p:spPr>
        <p:txBody>
          <a:bodyPr>
            <a:noAutofit/>
          </a:bodyPr>
          <a:lstStyle/>
          <a:p>
            <a:r>
              <a:rPr lang="sr-Latn-RS" sz="4800" b="1" dirty="0" smtClean="0"/>
              <a:t>Stavovi SC.6-8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127674"/>
            <a:ext cx="9144000" cy="5672137"/>
          </a:xfrm>
        </p:spPr>
        <p:txBody>
          <a:bodyPr>
            <a:normAutofit lnSpcReduction="10000"/>
          </a:bodyPr>
          <a:lstStyle/>
          <a:p>
            <a:pPr algn="l"/>
            <a:r>
              <a:rPr lang="sr-Latn-RS" dirty="0" smtClean="0"/>
              <a:t>     </a:t>
            </a:r>
          </a:p>
          <a:p>
            <a:pPr algn="l"/>
            <a:r>
              <a:rPr lang="sr-Latn-RS" dirty="0" smtClean="0"/>
              <a:t> </a:t>
            </a:r>
            <a:r>
              <a:rPr lang="sr-Latn-RS" b="1" dirty="0" smtClean="0"/>
              <a:t>SC.6</a:t>
            </a:r>
            <a:r>
              <a:rPr lang="sr-Latn-RS" dirty="0" smtClean="0"/>
              <a:t>                                                                               </a:t>
            </a:r>
            <a:r>
              <a:rPr lang="sr-Latn-RS" b="1" dirty="0" smtClean="0"/>
              <a:t>SC.7</a:t>
            </a:r>
            <a:endParaRPr lang="sr-Latn-RS" b="1" dirty="0"/>
          </a:p>
          <a:p>
            <a:pPr algn="l"/>
            <a:endParaRPr lang="sr-Latn-RS" dirty="0" smtClean="0"/>
          </a:p>
          <a:p>
            <a:pPr algn="l"/>
            <a:endParaRPr lang="sr-Latn-RS" dirty="0"/>
          </a:p>
          <a:p>
            <a:pPr algn="l"/>
            <a:endParaRPr lang="sr-Latn-RS" dirty="0" smtClean="0"/>
          </a:p>
          <a:p>
            <a:pPr algn="l"/>
            <a:r>
              <a:rPr lang="sr-Latn-RS" dirty="0" smtClean="0"/>
              <a:t>                        </a:t>
            </a:r>
          </a:p>
          <a:p>
            <a:pPr algn="l"/>
            <a:r>
              <a:rPr lang="sr-Latn-RS" dirty="0" smtClean="0"/>
              <a:t>             (</a:t>
            </a:r>
            <a:r>
              <a:rPr lang="sr-Latn-RS" dirty="0"/>
              <a:t>3:2) (4:3) = 2:1   </a:t>
            </a:r>
            <a:r>
              <a:rPr lang="sr-Latn-RS" dirty="0" smtClean="0"/>
              <a:t>                                                    </a:t>
            </a:r>
            <a:r>
              <a:rPr lang="sr-Latn-RS" dirty="0"/>
              <a:t>(2:1) (3:2) = 3:1</a:t>
            </a:r>
          </a:p>
          <a:p>
            <a:pPr algn="l"/>
            <a:r>
              <a:rPr lang="sr-Latn-RS" dirty="0" smtClean="0"/>
              <a:t>			</a:t>
            </a:r>
            <a:r>
              <a:rPr lang="sr-Latn-RS" b="1" dirty="0"/>
              <a:t> SC.8 </a:t>
            </a:r>
            <a:r>
              <a:rPr lang="sr-Latn-RS" dirty="0" smtClean="0"/>
              <a:t>								           		</a:t>
            </a:r>
          </a:p>
          <a:p>
            <a:pPr algn="l"/>
            <a:endParaRPr lang="sr-Latn-RS" dirty="0" smtClean="0"/>
          </a:p>
          <a:p>
            <a:pPr algn="l"/>
            <a:endParaRPr lang="sr-Latn-RS" dirty="0"/>
          </a:p>
          <a:p>
            <a:pPr algn="l"/>
            <a:r>
              <a:rPr lang="sr-Latn-RS" dirty="0" smtClean="0"/>
              <a:t>                                                                                                         </a:t>
            </a:r>
          </a:p>
          <a:p>
            <a:pPr algn="l"/>
            <a:r>
              <a:rPr lang="sr-Latn-RS" dirty="0" smtClean="0"/>
              <a:t>                                                   (</a:t>
            </a:r>
            <a:r>
              <a:rPr lang="sr-Latn-RS" dirty="0"/>
              <a:t>3:2)</a:t>
            </a:r>
            <a:r>
              <a:rPr lang="sr-Latn-RS" dirty="0">
                <a:sym typeface="Wingdings" panose="05000000000000000000" pitchFamily="2" charset="2"/>
              </a:rPr>
              <a:t>:(4:3) = 9:8</a:t>
            </a:r>
            <a:endParaRPr lang="sr-Latn-RS" dirty="0"/>
          </a:p>
          <a:p>
            <a:pPr algn="l"/>
            <a:endParaRPr lang="sr-Latn-R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832" y="1596043"/>
            <a:ext cx="3288809" cy="20194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9450" y="1657676"/>
            <a:ext cx="3275215" cy="189617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914" y="3963742"/>
            <a:ext cx="3324171" cy="2041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583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03366"/>
            <a:ext cx="9144000" cy="843790"/>
          </a:xfrm>
        </p:spPr>
        <p:txBody>
          <a:bodyPr>
            <a:normAutofit/>
          </a:bodyPr>
          <a:lstStyle/>
          <a:p>
            <a:r>
              <a:rPr lang="sr-Latn-RS" sz="4800" b="1" dirty="0"/>
              <a:t>Tonovi i polutonovi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396537"/>
            <a:ext cx="9144000" cy="5336771"/>
          </a:xfrm>
        </p:spPr>
        <p:txBody>
          <a:bodyPr>
            <a:normAutofit fontScale="32500" lnSpcReduction="20000"/>
          </a:bodyPr>
          <a:lstStyle/>
          <a:p>
            <a:pPr algn="l"/>
            <a:endParaRPr lang="sr-Latn-RS" b="1" dirty="0" smtClean="0"/>
          </a:p>
          <a:p>
            <a:pPr algn="l"/>
            <a:r>
              <a:rPr lang="sr-Latn-RS" sz="7400" b="1" dirty="0" smtClean="0"/>
              <a:t>Filolaj</a:t>
            </a:r>
            <a:r>
              <a:rPr lang="sr-Latn-RS" sz="7400" dirty="0" smtClean="0"/>
              <a:t>: Kvinta je veća od kvarte za celi ton. </a:t>
            </a:r>
          </a:p>
          <a:p>
            <a:pPr algn="l"/>
            <a:endParaRPr lang="sr-Latn-RS" sz="5900" dirty="0"/>
          </a:p>
          <a:p>
            <a:pPr algn="l"/>
            <a:endParaRPr lang="sr-Latn-RS" sz="5900" dirty="0" smtClean="0"/>
          </a:p>
          <a:p>
            <a:pPr algn="l"/>
            <a:endParaRPr lang="sr-Latn-RS" sz="5900" dirty="0"/>
          </a:p>
          <a:p>
            <a:pPr algn="l"/>
            <a:endParaRPr lang="sr-Latn-RS" sz="5900" dirty="0" smtClean="0"/>
          </a:p>
          <a:p>
            <a:pPr algn="l"/>
            <a:endParaRPr lang="sr-Latn-RS" sz="5900" dirty="0"/>
          </a:p>
          <a:p>
            <a:pPr algn="l"/>
            <a:r>
              <a:rPr lang="sr-Latn-RS" sz="7400" dirty="0" smtClean="0"/>
              <a:t>p:s=q:r=</a:t>
            </a:r>
            <a:r>
              <a:rPr lang="en-US" sz="7400" dirty="0" smtClean="0"/>
              <a:t>4</a:t>
            </a:r>
            <a:r>
              <a:rPr lang="sr-Latn-RS" sz="7400" dirty="0" smtClean="0"/>
              <a:t>:</a:t>
            </a:r>
            <a:r>
              <a:rPr lang="en-US" sz="7400" dirty="0" smtClean="0"/>
              <a:t>3</a:t>
            </a:r>
            <a:r>
              <a:rPr lang="sr-Latn-RS" sz="7400" dirty="0" smtClean="0"/>
              <a:t>                                                                         (</a:t>
            </a:r>
            <a:r>
              <a:rPr lang="sr-Latn-RS" sz="7400" dirty="0"/>
              <a:t>3:2):(4:3)=9:8 </a:t>
            </a:r>
            <a:endParaRPr lang="sr-Latn-RS" sz="7400" dirty="0" smtClean="0"/>
          </a:p>
          <a:p>
            <a:pPr algn="l"/>
            <a:r>
              <a:rPr lang="sr-Latn-RS" sz="7400" dirty="0" smtClean="0"/>
              <a:t>s:q=9:8                                                                                (</a:t>
            </a:r>
            <a:r>
              <a:rPr lang="sr-Latn-RS" sz="7400" dirty="0"/>
              <a:t>4:3):(9:8)²=256:243 </a:t>
            </a:r>
            <a:endParaRPr lang="sr-Latn-RS" sz="7400" dirty="0" smtClean="0"/>
          </a:p>
          <a:p>
            <a:pPr algn="l"/>
            <a:r>
              <a:rPr lang="sr-Latn-RS" sz="7400" dirty="0" smtClean="0"/>
              <a:t>p:q=s:r=</a:t>
            </a:r>
            <a:r>
              <a:rPr lang="en-US" sz="7400" dirty="0" smtClean="0"/>
              <a:t>3</a:t>
            </a:r>
            <a:r>
              <a:rPr lang="sr-Latn-RS" sz="7400" dirty="0" smtClean="0"/>
              <a:t>:</a:t>
            </a:r>
            <a:r>
              <a:rPr lang="en-US" sz="7400" dirty="0" smtClean="0"/>
              <a:t>2</a:t>
            </a:r>
            <a:r>
              <a:rPr lang="sr-Latn-RS" sz="7400" dirty="0" smtClean="0"/>
              <a:t>                                                                         (</a:t>
            </a:r>
            <a:r>
              <a:rPr lang="sr-Latn-RS" sz="7400" dirty="0"/>
              <a:t>3:2):(</a:t>
            </a:r>
            <a:r>
              <a:rPr lang="sr-Latn-RS" sz="7400" dirty="0" smtClean="0"/>
              <a:t>9:8)³=256:243</a:t>
            </a:r>
          </a:p>
          <a:p>
            <a:pPr algn="l"/>
            <a:endParaRPr lang="sr-Latn-RS" sz="5900" dirty="0"/>
          </a:p>
          <a:p>
            <a:pPr algn="l"/>
            <a:endParaRPr lang="sr-Latn-RS" dirty="0" smtClean="0"/>
          </a:p>
          <a:p>
            <a:pPr algn="l"/>
            <a:endParaRPr lang="sr-Latn-RS" dirty="0"/>
          </a:p>
          <a:p>
            <a:pPr algn="l"/>
            <a:r>
              <a:rPr lang="sr-Latn-RS" sz="7400" dirty="0" smtClean="0"/>
              <a:t>Interval 2:1 se sastoji iz pet intervala 9:8 i dva intervala 256:243</a:t>
            </a:r>
            <a:endParaRPr lang="sr-Latn-RS" sz="7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2166" y="2426561"/>
            <a:ext cx="3325091" cy="2041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403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90349"/>
            <a:ext cx="9144000" cy="756313"/>
          </a:xfrm>
        </p:spPr>
        <p:txBody>
          <a:bodyPr>
            <a:normAutofit/>
          </a:bodyPr>
          <a:lstStyle/>
          <a:p>
            <a:r>
              <a:rPr lang="sr-Latn-RS" sz="4800" b="1" dirty="0" smtClean="0"/>
              <a:t>Skala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546167"/>
            <a:ext cx="9144000" cy="5162204"/>
          </a:xfrm>
        </p:spPr>
        <p:txBody>
          <a:bodyPr/>
          <a:lstStyle/>
          <a:p>
            <a:pPr algn="l"/>
            <a:r>
              <a:rPr lang="sr-Latn-RS" dirty="0" smtClean="0"/>
              <a:t>Raspored tonova i polutonova u oktavi:</a:t>
            </a:r>
          </a:p>
          <a:p>
            <a:pPr algn="l"/>
            <a:endParaRPr lang="sr-Latn-RS" dirty="0"/>
          </a:p>
          <a:p>
            <a:pPr algn="l"/>
            <a:endParaRPr lang="sr-Latn-RS" dirty="0" smtClean="0"/>
          </a:p>
          <a:p>
            <a:pPr algn="l"/>
            <a:endParaRPr lang="sr-Latn-RS" dirty="0"/>
          </a:p>
          <a:p>
            <a:pPr algn="l"/>
            <a:endParaRPr lang="sr-Latn-RS" dirty="0" smtClean="0"/>
          </a:p>
          <a:p>
            <a:pPr algn="l"/>
            <a:endParaRPr lang="sr-Latn-RS" b="1" dirty="0" smtClean="0"/>
          </a:p>
          <a:p>
            <a:pPr algn="l"/>
            <a:r>
              <a:rPr lang="sr-Latn-RS" b="1" dirty="0" smtClean="0"/>
              <a:t>SC.9</a:t>
            </a:r>
            <a:r>
              <a:rPr lang="sr-Latn-RS" dirty="0"/>
              <a:t>: Zbir šest intervala 9:8 veći je od intervala 2:1</a:t>
            </a:r>
            <a:endParaRPr lang="en-US" dirty="0"/>
          </a:p>
          <a:p>
            <a:pPr algn="l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4784" y="1973496"/>
            <a:ext cx="6482344" cy="2001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310" y="4678510"/>
            <a:ext cx="4307380" cy="210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144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1272</TotalTime>
  <Words>450</Words>
  <Application>Microsoft Office PowerPoint</Application>
  <PresentationFormat>Widescreen</PresentationFormat>
  <Paragraphs>98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Pitagorejska muzička teorija</vt:lpstr>
      <vt:lpstr>Pitagora</vt:lpstr>
      <vt:lpstr>Kanonski presek – Sectio Canonis</vt:lpstr>
      <vt:lpstr>Sabiranje i oduzimanje intervala</vt:lpstr>
      <vt:lpstr>Udvostručavanje i polovljenje intervala</vt:lpstr>
      <vt:lpstr>SC.1-5</vt:lpstr>
      <vt:lpstr>Stavovi SC.6-8</vt:lpstr>
      <vt:lpstr>Tonovi i polutonovi</vt:lpstr>
      <vt:lpstr>Skala</vt:lpstr>
      <vt:lpstr>Disonantnost i iracionalnost</vt:lpstr>
      <vt:lpstr>Kvadrivijum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Pitagorejska muzička teorija</dc:title>
  <dc:creator>Windows User</dc:creator>
  <cp:lastModifiedBy>Windows User</cp:lastModifiedBy>
  <cp:revision>65</cp:revision>
  <dcterms:created xsi:type="dcterms:W3CDTF">2017-12-16T23:07:31Z</dcterms:created>
  <dcterms:modified xsi:type="dcterms:W3CDTF">2019-02-04T11:11:31Z</dcterms:modified>
</cp:coreProperties>
</file>